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45720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91440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137160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182880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228600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274320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320040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365760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71091"/>
              <a:satOff val="15926"/>
              <a:lumOff val="22314"/>
            </a:schemeClr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45B43B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45B43B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FBD17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6" name="Shape 2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Ausgangslage</a:t>
            </a:r>
            <a:endParaRPr b="0"/>
          </a:p>
          <a:p>
            <a:pPr marL="273050" indent="-273050">
              <a:buSzPct val="150000"/>
              <a:buChar char="-"/>
              <a:defRPr b="1"/>
            </a:pPr>
            <a:r>
              <a:rPr b="0"/>
              <a:t>CSV Dateien für Europa, Amerika und Asien</a:t>
            </a:r>
            <a:endParaRPr b="0"/>
          </a:p>
          <a:p>
            <a:pPr marL="273050" indent="-273050">
              <a:buSzPct val="150000"/>
              <a:buChar char="-"/>
              <a:defRPr b="1"/>
            </a:pPr>
            <a:r>
              <a:rPr b="0"/>
              <a:t>Breite Unterstützung</a:t>
            </a:r>
            <a:endParaRPr b="0"/>
          </a:p>
          <a:p>
            <a:pPr marL="273050" indent="-273050">
              <a:buSzPct val="150000"/>
              <a:buChar char="-"/>
              <a:defRPr b="1"/>
            </a:pPr>
            <a:r>
              <a:rPr b="0"/>
              <a:t>Gesamtgröße circa 3,45 Gb</a:t>
            </a:r>
            <a:endParaRPr b="0"/>
          </a:p>
          <a:p>
            <a:pPr lvl="1" marL="819150" indent="-273050">
              <a:buSzPct val="150000"/>
              <a:buChar char="-"/>
              <a:defRPr b="1"/>
            </a:pPr>
            <a:r>
              <a:rPr b="0"/>
              <a:t>Pandas: in Memory </a:t>
            </a:r>
            <a:endParaRPr b="0"/>
          </a:p>
          <a:p>
            <a:pPr lvl="1" marL="819150" indent="-273050">
              <a:buSzPct val="150000"/>
              <a:buChar char="-"/>
              <a:defRPr b="1"/>
            </a:pPr>
            <a:r>
              <a:rPr b="0"/>
              <a:t>Lange Ladezeiten</a:t>
            </a:r>
            <a:endParaRPr b="0"/>
          </a:p>
          <a:p>
            <a:pPr marL="273050" indent="-273050">
              <a:buSzPct val="150000"/>
              <a:buChar char="-"/>
              <a:defRPr b="1"/>
            </a:pPr>
            <a:r>
              <a:rPr b="0"/>
              <a:t>Konvertierung in Parquet-Files für den weiteren Verlauf</a:t>
            </a:r>
            <a:endParaRPr b="0"/>
          </a:p>
          <a:p>
            <a:pPr lvl="1" marL="819150" indent="-273050">
              <a:buSzPct val="150000"/>
              <a:buChar char="-"/>
              <a:defRPr b="1"/>
            </a:pPr>
            <a:r>
              <a:rPr b="0"/>
              <a:t>Spaltenorientered</a:t>
            </a:r>
            <a:endParaRPr b="0"/>
          </a:p>
          <a:p>
            <a:pPr lvl="1" marL="819150" indent="-273050">
              <a:buSzPct val="150000"/>
              <a:buChar char="-"/>
              <a:defRPr b="1"/>
            </a:pPr>
            <a:r>
              <a:rPr b="0"/>
              <a:t>Datentypen und festes Schema -&gt; Datenreduktion</a:t>
            </a:r>
            <a:endParaRPr b="0"/>
          </a:p>
          <a:p>
            <a:pPr lvl="1" marL="819150" indent="-273050">
              <a:buSzPct val="150000"/>
              <a:buChar char="-"/>
              <a:defRPr b="1"/>
            </a:pPr>
            <a:r>
              <a:rPr b="0"/>
              <a:t>Komprimierung auf 388Mb —&gt; Reduktion um circa 88%</a:t>
            </a:r>
            <a:endParaRPr b="0"/>
          </a:p>
          <a:p>
            <a:pPr>
              <a:defRPr b="1"/>
            </a:pPr>
            <a:endParaRPr b="0"/>
          </a:p>
          <a:p>
            <a:pPr>
              <a:defRPr b="1"/>
            </a:pPr>
            <a:r>
              <a:t>Geographische Daten</a:t>
            </a:r>
          </a:p>
          <a:p>
            <a:pPr marL="273050" indent="-273050">
              <a:buSzPct val="150000"/>
              <a:buChar char="-"/>
            </a:pPr>
            <a:r>
              <a:t>Abflug</a:t>
            </a:r>
          </a:p>
          <a:p>
            <a:pPr lvl="1" marL="819150" indent="-273050">
              <a:buSzPct val="150000"/>
              <a:buChar char="-"/>
            </a:pPr>
            <a:r>
              <a:t>Flughafen gegeben:</a:t>
            </a:r>
          </a:p>
          <a:p>
            <a:pPr lvl="1" marL="819150" indent="-273050">
              <a:buSzPct val="150000"/>
              <a:buChar char="-"/>
            </a:pPr>
            <a:r>
              <a:t>Land, Stadt, Längen- und Breitengrad</a:t>
            </a:r>
          </a:p>
          <a:p>
            <a:pPr marL="273050" indent="-273050">
              <a:buSzPct val="150000"/>
              <a:buChar char="-"/>
            </a:pPr>
            <a:r>
              <a:t>Ankunft</a:t>
            </a:r>
          </a:p>
          <a:p>
            <a:pPr lvl="1" marL="819150" indent="-273050">
              <a:buSzPct val="150000"/>
              <a:buChar char="-"/>
            </a:pPr>
            <a:r>
              <a:t>Flughafen, Land, Stadt, Längen- und Breitengrad</a:t>
            </a:r>
          </a:p>
          <a:p>
            <a:pPr/>
          </a:p>
          <a:p>
            <a:pPr>
              <a:defRPr b="1"/>
            </a:pPr>
            <a:r>
              <a:t>Data Exploration</a:t>
            </a:r>
          </a:p>
          <a:p>
            <a:pPr>
              <a:defRPr b="1"/>
            </a:pPr>
            <a:r>
              <a:t>- </a:t>
            </a:r>
            <a:r>
              <a:rPr b="0"/>
              <a:t>Analyse des Ausgangssdatensatzes ohne Berücksichtigung der Entry Details —&gt; Aref erzählt mehr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3" name="Shape 2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Aktionen filtern</a:t>
            </a:r>
          </a:p>
          <a:p>
            <a:pPr marL="273050" indent="-273050">
              <a:buSzPct val="150000"/>
              <a:buChar char="-"/>
            </a:pPr>
            <a:r>
              <a:t>CalculateWeightAndTrimAction: Actual Zero Fuel Weight</a:t>
            </a:r>
          </a:p>
          <a:p>
            <a:pPr marL="273050" indent="-273050">
              <a:buSzPct val="150000"/>
              <a:buChar char="-"/>
            </a:pPr>
            <a:r>
              <a:t>CreateLoadsheetAction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0" name="Shape 3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Aktionen filtern</a:t>
            </a:r>
          </a:p>
          <a:p>
            <a:pPr marL="273050" indent="-273050">
              <a:buSzPct val="150000"/>
              <a:buChar char="-"/>
            </a:pPr>
            <a:r>
              <a:t>CalculateWeightAndTrimAction: Actual Zero Fuel Weight</a:t>
            </a:r>
          </a:p>
          <a:p>
            <a:pPr marL="273050" indent="-273050">
              <a:buSzPct val="150000"/>
              <a:buChar char="-"/>
            </a:pPr>
            <a:r>
              <a:t>CreateLoadsheetAction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9" name="Shape 3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Aktionen filtern</a:t>
            </a:r>
          </a:p>
          <a:p>
            <a:pPr marL="273050" indent="-273050">
              <a:buSzPct val="150000"/>
              <a:buChar char="-"/>
            </a:pPr>
            <a:r>
              <a:t>CalculateWeightAndTrimAction: Actual Zero Fuel Weight</a:t>
            </a:r>
          </a:p>
          <a:p>
            <a:pPr marL="273050" indent="-273050">
              <a:buSzPct val="150000"/>
              <a:buChar char="-"/>
            </a:pPr>
            <a:r>
              <a:t>CreateLoadsheetAction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3" name="Shape 4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Aktionen filtern</a:t>
            </a:r>
          </a:p>
          <a:p>
            <a:pPr marL="273050" indent="-273050">
              <a:buSzPct val="150000"/>
              <a:buChar char="-"/>
            </a:pPr>
            <a:r>
              <a:t>CalculateWeightAndTrimAction: Actual Zero Fuel Weight</a:t>
            </a:r>
          </a:p>
          <a:p>
            <a:pPr marL="273050" indent="-273050">
              <a:buSzPct val="150000"/>
              <a:buChar char="-"/>
            </a:pPr>
            <a:r>
              <a:t>CreateLoadsheetAction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6" name="Shape 4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Zy: überall Flüge von zy giebt es 214000 sitze und 3390 wurden zugewiesen bei dieser hohen Differenz geht man hier von einem Datenfehler aus.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7" name="Shape 4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Asien america = vlt keine Unterteilung in Business und economy in diesen Ländern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0" name="Shape 5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Erstellung von Visualisierungen, richtige Formatierung der spalten,</a:t>
            </a:r>
          </a:p>
          <a:p>
            <a:pPr/>
          </a:p>
          <a:p>
            <a:pPr/>
            <a:r>
              <a:t>Richtiges auslesen der timestaps milisikunden gefehlt deshalb alle gleichzeitig</a:t>
            </a:r>
          </a:p>
          <a:p>
            <a:pPr/>
          </a:p>
          <a:p>
            <a:pPr/>
            <a:r>
              <a:t>PQL neue abfragesprache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:in und Datum"/>
          <p:cNvSpPr txBox="1"/>
          <p:nvPr>
            <p:ph type="body" sz="quarter" idx="21" hasCustomPrompt="1"/>
          </p:nvPr>
        </p:nvSpPr>
        <p:spPr>
          <a:xfrm>
            <a:off x="1219200" y="11986162"/>
            <a:ext cx="21945599" cy="605791"/>
          </a:xfrm>
          <a:prstGeom prst="rect">
            <a:avLst/>
          </a:prstGeom>
        </p:spPr>
        <p:txBody>
          <a:bodyPr/>
          <a:lstStyle>
            <a:lvl1pPr marL="0" indent="0" algn="ctr" defTabSz="808990">
              <a:lnSpc>
                <a:spcPct val="100000"/>
              </a:lnSpc>
              <a:spcBef>
                <a:spcPts val="0"/>
              </a:spcBef>
              <a:buSzTx/>
              <a:buNone/>
              <a:defRPr spc="-29" sz="294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Autor:in und Datum</a:t>
            </a:r>
          </a:p>
        </p:txBody>
      </p:sp>
      <p:sp>
        <p:nvSpPr>
          <p:cNvPr id="12" name="Titel der Präsentation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 sz="12800"/>
            </a:lvl1pPr>
          </a:lstStyle>
          <a:p>
            <a:pPr/>
            <a:r>
              <a:t>Titel der Präsentation</a:t>
            </a:r>
          </a:p>
        </p:txBody>
      </p:sp>
      <p:sp>
        <p:nvSpPr>
          <p:cNvPr id="13" name="Textebene 1…"/>
          <p:cNvSpPr txBox="1"/>
          <p:nvPr>
            <p:ph type="body" sz="quarter" idx="1" hasCustomPrompt="1"/>
          </p:nvPr>
        </p:nvSpPr>
        <p:spPr>
          <a:xfrm>
            <a:off x="1219200" y="7567579"/>
            <a:ext cx="21945600" cy="225059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Präsentationsuntertitel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Foliennummer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olientitel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Folientitel</a:t>
            </a:r>
          </a:p>
        </p:txBody>
      </p:sp>
      <p:sp>
        <p:nvSpPr>
          <p:cNvPr id="100" name="Folien-Untertitel"/>
          <p:cNvSpPr txBox="1"/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pc="-42" sz="422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Folien-Untertitel</a:t>
            </a:r>
          </a:p>
        </p:txBody>
      </p:sp>
      <p:sp>
        <p:nvSpPr>
          <p:cNvPr id="101" name="Foliennummer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-Titel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Agenda-Titel</a:t>
            </a:r>
          </a:p>
        </p:txBody>
      </p:sp>
      <p:sp>
        <p:nvSpPr>
          <p:cNvPr id="109" name="Textebene 1…"/>
          <p:cNvSpPr txBox="1"/>
          <p:nvPr>
            <p:ph type="body" idx="1" hasCustomPrompt="1"/>
          </p:nvPr>
        </p:nvSpPr>
        <p:spPr>
          <a:xfrm>
            <a:off x="1219200" y="4013200"/>
            <a:ext cx="21945600" cy="838554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4572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9144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13716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18288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pPr/>
            <a:r>
              <a:t>Agendathemen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0" name="Agenda-Untertitel"/>
          <p:cNvSpPr txBox="1"/>
          <p:nvPr>
            <p:ph type="body" sz="quarter" idx="21" hasCustomPrompt="1"/>
          </p:nvPr>
        </p:nvSpPr>
        <p:spPr>
          <a:xfrm>
            <a:off x="1219200" y="2387115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pc="-42" sz="422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Agenda-Untertitel</a:t>
            </a:r>
          </a:p>
        </p:txBody>
      </p:sp>
      <p:sp>
        <p:nvSpPr>
          <p:cNvPr id="111" name="Foliennummer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fstel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ebene 1…"/>
          <p:cNvSpPr txBox="1"/>
          <p:nvPr>
            <p:ph type="body" idx="1" hasCustomPrompt="1"/>
          </p:nvPr>
        </p:nvSpPr>
        <p:spPr>
          <a:xfrm>
            <a:off x="1219200" y="3251200"/>
            <a:ext cx="21945600" cy="66040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pPr/>
            <a:r>
              <a:t>Aufstellung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kt (groß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akten"/>
          <p:cNvSpPr txBox="1"/>
          <p:nvPr>
            <p:ph type="body" sz="quarter" idx="21" hasCustomPrompt="1"/>
          </p:nvPr>
        </p:nvSpPr>
        <p:spPr>
          <a:xfrm>
            <a:off x="1219200" y="8462239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pc="-42" sz="422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Fakten</a:t>
            </a:r>
          </a:p>
        </p:txBody>
      </p:sp>
      <p:sp>
        <p:nvSpPr>
          <p:cNvPr id="127" name="Textebene 1…"/>
          <p:cNvSpPr txBox="1"/>
          <p:nvPr>
            <p:ph type="body" sz="half" idx="1" hasCustomPrompt="1"/>
          </p:nvPr>
        </p:nvSpPr>
        <p:spPr>
          <a:xfrm>
            <a:off x="1219200" y="4214484"/>
            <a:ext cx="21945600" cy="4269708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8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Quellenangabe"/>
          <p:cNvSpPr txBox="1"/>
          <p:nvPr>
            <p:ph type="body" sz="quarter" idx="21" hasCustomPrompt="1"/>
          </p:nvPr>
        </p:nvSpPr>
        <p:spPr>
          <a:xfrm>
            <a:off x="1219200" y="11100053"/>
            <a:ext cx="21945602" cy="832613"/>
          </a:xfrm>
          <a:prstGeom prst="rect">
            <a:avLst/>
          </a:prstGeom>
        </p:spPr>
        <p:txBody>
          <a:bodyPr anchor="ctr"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pc="-42" sz="422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Quellenangabe</a:t>
            </a:r>
          </a:p>
        </p:txBody>
      </p:sp>
      <p:sp>
        <p:nvSpPr>
          <p:cNvPr id="136" name="Textebene 1…"/>
          <p:cNvSpPr txBox="1"/>
          <p:nvPr>
            <p:ph type="body" sz="half" idx="1" hasCustomPrompt="1"/>
          </p:nvPr>
        </p:nvSpPr>
        <p:spPr>
          <a:xfrm>
            <a:off x="1219200" y="4178300"/>
            <a:ext cx="21945600" cy="4416425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„Bemerkenswert“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Foliennummer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Meer und Himmel bei Sonnenuntergang 2"/>
          <p:cNvSpPr/>
          <p:nvPr>
            <p:ph type="pic" sz="quarter" idx="21"/>
          </p:nvPr>
        </p:nvSpPr>
        <p:spPr>
          <a:xfrm>
            <a:off x="15744825" y="5581752"/>
            <a:ext cx="7365408" cy="8280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Meer und Himmel bei Sonnenuntergang 1"/>
          <p:cNvSpPr/>
          <p:nvPr>
            <p:ph type="pic" sz="quarter" idx="22"/>
          </p:nvPr>
        </p:nvSpPr>
        <p:spPr>
          <a:xfrm>
            <a:off x="15363825" y="1270000"/>
            <a:ext cx="8115300" cy="54090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Strand und Meer bei Sonnenuntergang"/>
          <p:cNvSpPr/>
          <p:nvPr>
            <p:ph type="pic" idx="23"/>
          </p:nvPr>
        </p:nvSpPr>
        <p:spPr>
          <a:xfrm>
            <a:off x="-635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Foliennummer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trand und Meer bei Sonnenuntergang"/>
          <p:cNvSpPr/>
          <p:nvPr>
            <p:ph type="pic" idx="21"/>
          </p:nvPr>
        </p:nvSpPr>
        <p:spPr>
          <a:xfrm>
            <a:off x="1270000" y="-423334"/>
            <a:ext cx="21844000" cy="14562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Foliennummer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Foliennummer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nd und Meer bei Sonnenuntergan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Titel der Präsentation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 sz="12800">
                <a:solidFill>
                  <a:srgbClr val="FFFFFF"/>
                </a:solidFill>
              </a:defRPr>
            </a:lvl1pPr>
          </a:lstStyle>
          <a:p>
            <a:pPr/>
            <a:r>
              <a:t>Titel der Präsentation</a:t>
            </a:r>
          </a:p>
        </p:txBody>
      </p:sp>
      <p:sp>
        <p:nvSpPr>
          <p:cNvPr id="23" name="Textebene 1…"/>
          <p:cNvSpPr txBox="1"/>
          <p:nvPr>
            <p:ph type="body" sz="quarter" idx="1" hasCustomPrompt="1"/>
          </p:nvPr>
        </p:nvSpPr>
        <p:spPr>
          <a:xfrm>
            <a:off x="1219200" y="7569200"/>
            <a:ext cx="21945600" cy="22521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Präsentationsuntertitel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Autor:in und Datum"/>
          <p:cNvSpPr txBox="1"/>
          <p:nvPr>
            <p:ph type="body" sz="quarter" idx="22" hasCustomPrompt="1"/>
          </p:nvPr>
        </p:nvSpPr>
        <p:spPr>
          <a:xfrm>
            <a:off x="1219200" y="11988800"/>
            <a:ext cx="21945602" cy="605791"/>
          </a:xfrm>
          <a:prstGeom prst="rect">
            <a:avLst/>
          </a:prstGeom>
        </p:spPr>
        <p:txBody>
          <a:bodyPr/>
          <a:lstStyle>
            <a:lvl1pPr marL="0" indent="0" algn="ctr" defTabSz="808990">
              <a:lnSpc>
                <a:spcPct val="100000"/>
              </a:lnSpc>
              <a:spcBef>
                <a:spcPts val="0"/>
              </a:spcBef>
              <a:buSzTx/>
              <a:buNone/>
              <a:defRPr spc="-29" sz="294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Autor:in und Datum</a:t>
            </a:r>
          </a:p>
        </p:txBody>
      </p:sp>
      <p:sp>
        <p:nvSpPr>
          <p:cNvPr id="2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olientitel"/>
          <p:cNvSpPr txBox="1"/>
          <p:nvPr>
            <p:ph type="title" hasCustomPrompt="1"/>
          </p:nvPr>
        </p:nvSpPr>
        <p:spPr>
          <a:xfrm>
            <a:off x="1215495" y="4585102"/>
            <a:ext cx="9757338" cy="2540001"/>
          </a:xfrm>
          <a:prstGeom prst="rect">
            <a:avLst/>
          </a:prstGeom>
        </p:spPr>
        <p:txBody>
          <a:bodyPr anchor="b"/>
          <a:lstStyle/>
          <a:p>
            <a:pPr/>
            <a:r>
              <a:t>Folientitel</a:t>
            </a:r>
          </a:p>
        </p:txBody>
      </p:sp>
      <p:sp>
        <p:nvSpPr>
          <p:cNvPr id="33" name="Meer und Himmel bei Sonnenuntergang"/>
          <p:cNvSpPr/>
          <p:nvPr>
            <p:ph type="pic" idx="21"/>
          </p:nvPr>
        </p:nvSpPr>
        <p:spPr>
          <a:xfrm>
            <a:off x="9283700" y="1270000"/>
            <a:ext cx="167513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" name="Textebene 1…"/>
          <p:cNvSpPr txBox="1"/>
          <p:nvPr>
            <p:ph type="body" sz="quarter" idx="1" hasCustomPrompt="1"/>
          </p:nvPr>
        </p:nvSpPr>
        <p:spPr>
          <a:xfrm>
            <a:off x="1219200" y="7016750"/>
            <a:ext cx="9753600" cy="5416550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Folien-Untertitel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olientitel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Folientitel</a:t>
            </a:r>
          </a:p>
        </p:txBody>
      </p:sp>
      <p:sp>
        <p:nvSpPr>
          <p:cNvPr id="43" name="Textebene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Folien-Untertitel"/>
          <p:cNvSpPr txBox="1"/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pc="-42" sz="422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Folien-Untertitel</a:t>
            </a:r>
          </a:p>
        </p:txBody>
      </p:sp>
      <p:sp>
        <p:nvSpPr>
          <p:cNvPr id="4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bene 1…"/>
          <p:cNvSpPr txBox="1"/>
          <p:nvPr>
            <p:ph type="body" idx="1" hasCustomPrompt="1"/>
          </p:nvPr>
        </p:nvSpPr>
        <p:spPr>
          <a:xfrm>
            <a:off x="1219200" y="4013200"/>
            <a:ext cx="21945600" cy="8487148"/>
          </a:xfrm>
          <a:prstGeom prst="rect">
            <a:avLst/>
          </a:prstGeom>
        </p:spPr>
        <p:txBody>
          <a:bodyPr numCol="2" spcCol="2558384"/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Foliennummer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olientitel"/>
          <p:cNvSpPr txBox="1"/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pPr/>
            <a:r>
              <a:t>Folientitel</a:t>
            </a:r>
          </a:p>
        </p:txBody>
      </p:sp>
      <p:sp>
        <p:nvSpPr>
          <p:cNvPr id="61" name="Meer und Himmel bei Sonnenuntergang"/>
          <p:cNvSpPr/>
          <p:nvPr>
            <p:ph type="pic" idx="21"/>
          </p:nvPr>
        </p:nvSpPr>
        <p:spPr>
          <a:xfrm>
            <a:off x="12192644" y="718588"/>
            <a:ext cx="10972801" cy="123296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2" name="Folien-Untertitel"/>
          <p:cNvSpPr txBox="1"/>
          <p:nvPr>
            <p:ph type="body" sz="quarter" idx="22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pc="-42" sz="422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Folien-Untertitel</a:t>
            </a:r>
          </a:p>
        </p:txBody>
      </p:sp>
      <p:sp>
        <p:nvSpPr>
          <p:cNvPr id="63" name="Textebene 1…"/>
          <p:cNvSpPr txBox="1"/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Foliennummer"/>
          <p:cNvSpPr txBox="1"/>
          <p:nvPr>
            <p:ph type="sldNum" sz="quarter" idx="2"/>
          </p:nvPr>
        </p:nvSpPr>
        <p:spPr>
          <a:xfrm>
            <a:off x="11993880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, Punkte &amp; Livevideo – kl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olientitel"/>
          <p:cNvSpPr txBox="1"/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pPr/>
            <a:r>
              <a:t>Folientitel</a:t>
            </a:r>
          </a:p>
        </p:txBody>
      </p:sp>
      <p:sp>
        <p:nvSpPr>
          <p:cNvPr id="72" name="Folien-Untertitel"/>
          <p:cNvSpPr txBox="1"/>
          <p:nvPr>
            <p:ph type="body" sz="quarter" idx="21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pc="-42" sz="422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Folien-Untertitel</a:t>
            </a:r>
          </a:p>
        </p:txBody>
      </p:sp>
      <p:sp>
        <p:nvSpPr>
          <p:cNvPr id="73" name="Textebene 1…"/>
          <p:cNvSpPr txBox="1"/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Foliennummer"/>
          <p:cNvSpPr txBox="1"/>
          <p:nvPr>
            <p:ph type="sldNum" sz="quarter" idx="2"/>
          </p:nvPr>
        </p:nvSpPr>
        <p:spPr>
          <a:xfrm>
            <a:off x="11993880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, Punkte &amp; Livevideo –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olientitel"/>
          <p:cNvSpPr txBox="1"/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pPr/>
            <a:r>
              <a:t>Folientitel</a:t>
            </a:r>
          </a:p>
        </p:txBody>
      </p:sp>
      <p:sp>
        <p:nvSpPr>
          <p:cNvPr id="82" name="Folien-Untertitel"/>
          <p:cNvSpPr txBox="1"/>
          <p:nvPr>
            <p:ph type="body" sz="quarter" idx="21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pc="-42" sz="422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Folien-Untertitel</a:t>
            </a:r>
          </a:p>
        </p:txBody>
      </p:sp>
      <p:sp>
        <p:nvSpPr>
          <p:cNvPr id="83" name="Textebene 1…"/>
          <p:cNvSpPr txBox="1"/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Foliennummer"/>
          <p:cNvSpPr txBox="1"/>
          <p:nvPr>
            <p:ph type="sldNum" sz="quarter" idx="2"/>
          </p:nvPr>
        </p:nvSpPr>
        <p:spPr>
          <a:xfrm>
            <a:off x="11993880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el des Abschnitts"/>
          <p:cNvSpPr txBox="1"/>
          <p:nvPr>
            <p:ph type="title" hasCustomPrompt="1"/>
          </p:nvPr>
        </p:nvSpPr>
        <p:spPr>
          <a:xfrm>
            <a:off x="1219200" y="3242270"/>
            <a:ext cx="21945600" cy="6604001"/>
          </a:xfrm>
          <a:prstGeom prst="rect">
            <a:avLst/>
          </a:prstGeom>
        </p:spPr>
        <p:txBody>
          <a:bodyPr anchor="ctr"/>
          <a:lstStyle>
            <a:lvl1pPr>
              <a:defRPr spc="0" sz="12800">
                <a:gradFill flip="none" rotWithShape="1">
                  <a:gsLst>
                    <a:gs pos="0">
                      <a:schemeClr val="accent1">
                        <a:hueOff val="-217956"/>
                        <a:satOff val="14368"/>
                        <a:lumOff val="17764"/>
                      </a:schemeClr>
                    </a:gs>
                    <a:gs pos="100000">
                      <a:schemeClr val="accent1">
                        <a:hueOff val="500245"/>
                        <a:satOff val="-10748"/>
                        <a:lumOff val="-7672"/>
                      </a:schemeClr>
                    </a:gs>
                  </a:gsLst>
                  <a:lin ang="15180000" scaled="0"/>
                </a:gradFill>
              </a:defRPr>
            </a:lvl1pPr>
          </a:lstStyle>
          <a:p>
            <a:pPr/>
            <a:r>
              <a:t>Titel des Abschnitts</a:t>
            </a:r>
          </a:p>
        </p:txBody>
      </p:sp>
      <p:sp>
        <p:nvSpPr>
          <p:cNvPr id="92" name="Foliennummer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titel"/>
          <p:cNvSpPr txBox="1"/>
          <p:nvPr>
            <p:ph type="title" hasCustomPrompt="1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Folientitel</a:t>
            </a:r>
          </a:p>
        </p:txBody>
      </p:sp>
      <p:sp>
        <p:nvSpPr>
          <p:cNvPr id="3" name="Textebene 1…"/>
          <p:cNvSpPr txBox="1"/>
          <p:nvPr>
            <p:ph type="body" idx="1" hasCustomPrompt="1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Foliennummer"/>
          <p:cNvSpPr txBox="1"/>
          <p:nvPr>
            <p:ph type="sldNum" sz="quarter" idx="2"/>
          </p:nvPr>
        </p:nvSpPr>
        <p:spPr>
          <a:xfrm>
            <a:off x="11987530" y="12684760"/>
            <a:ext cx="408941" cy="444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5E5E5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5461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10922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16383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21844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27305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32766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38227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43688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49149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2" Type="http://schemas.openxmlformats.org/officeDocument/2006/relationships/image" Target="../media/image1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Relationship Id="rId4" Type="http://schemas.openxmlformats.org/officeDocument/2006/relationships/image" Target="../media/image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9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Relationship Id="rId4" Type="http://schemas.openxmlformats.org/officeDocument/2006/relationships/image" Target="../media/image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3" Type="http://schemas.openxmlformats.org/officeDocument/2006/relationships/image" Target="../media/image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Relationship Id="rId3" Type="http://schemas.openxmlformats.org/officeDocument/2006/relationships/image" Target="../media/image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Relationship Id="rId3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3" Type="http://schemas.openxmlformats.org/officeDocument/2006/relationships/image" Target="../media/image1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Relationship Id="rId3" Type="http://schemas.openxmlformats.org/officeDocument/2006/relationships/image" Target="../media/image1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36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hyperlink" Target="https://academic-celonis-dprgu7.eu-2.celonis.cloud/package-manager/ui/studio/ui/spaces/ccdd94bb-fa06-4c51-a50d-ff9e98a4bf7c/packages/ea37f814-1401-4e96-8c39-d3d92f660b90/nodes/35dea398-a150-457a-ba05-a69d13e782bf?share=f690aefb-48a2-4d32-a7e2-ca1ba5a4c6b0" TargetMode="External"/><Relationship Id="rId3" Type="http://schemas.openxmlformats.org/officeDocument/2006/relationships/image" Target="../media/image1.tif"/><Relationship Id="rId4" Type="http://schemas.openxmlformats.org/officeDocument/2006/relationships/image" Target="../media/image1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2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2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Aref Hasan, Nik Yakovlev, Christian Schmid, Niklas Scholz, Luca Moh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Aref Hasan, Nik Yakovlev, Christian Schmid, Niklas Scholz, Luca Mohr</a:t>
            </a:r>
          </a:p>
        </p:txBody>
      </p:sp>
      <p:sp>
        <p:nvSpPr>
          <p:cNvPr id="172" name="Projektrealisierung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accent1">
                        <a:hueOff val="-217956"/>
                        <a:satOff val="14368"/>
                        <a:lumOff val="17764"/>
                      </a:schemeClr>
                    </a:gs>
                    <a:gs pos="100000">
                      <a:schemeClr val="accent1">
                        <a:hueOff val="500245"/>
                        <a:satOff val="-10748"/>
                        <a:lumOff val="-7672"/>
                      </a:schemeClr>
                    </a:gs>
                  </a:gsLst>
                  <a:lin ang="15180000" scaled="0"/>
                </a:gradFill>
              </a:defRPr>
            </a:lvl1pPr>
          </a:lstStyle>
          <a:p>
            <a:pPr/>
            <a:r>
              <a:t>Projektrealisierung</a:t>
            </a:r>
          </a:p>
        </p:txBody>
      </p:sp>
      <p:sp>
        <p:nvSpPr>
          <p:cNvPr id="173" name="Abschlusspräsentation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accent1">
                        <a:hueOff val="-217956"/>
                        <a:satOff val="14368"/>
                        <a:lumOff val="17764"/>
                      </a:schemeClr>
                    </a:gs>
                    <a:gs pos="100000">
                      <a:schemeClr val="accent1">
                        <a:hueOff val="500245"/>
                        <a:satOff val="-10748"/>
                        <a:lumOff val="-7672"/>
                      </a:schemeClr>
                    </a:gs>
                  </a:gsLst>
                  <a:lin ang="15180000" scaled="0"/>
                </a:gradFill>
              </a:defRPr>
            </a:lvl1pPr>
          </a:lstStyle>
          <a:p>
            <a:pPr/>
            <a:r>
              <a:t>Abschlusspräsentation</a:t>
            </a:r>
          </a:p>
        </p:txBody>
      </p:sp>
      <p:pic>
        <p:nvPicPr>
          <p:cNvPr id="174" name="logo.svg" descr="logo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30975" y="11350578"/>
            <a:ext cx="2178060" cy="19221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Data Enginee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Engineering</a:t>
            </a:r>
          </a:p>
        </p:txBody>
      </p:sp>
      <p:sp>
        <p:nvSpPr>
          <p:cNvPr id="343" name="Folien-Untertitel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4" name="Foliennummer"/>
          <p:cNvSpPr txBox="1"/>
          <p:nvPr>
            <p:ph type="sldNum" sz="quarter" idx="4294967295"/>
          </p:nvPr>
        </p:nvSpPr>
        <p:spPr>
          <a:xfrm>
            <a:off x="12052427" y="12684760"/>
            <a:ext cx="279147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45" name="logo.svg" descr="logo.sv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730975" y="11350578"/>
            <a:ext cx="2178060" cy="1922152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46" name="Tabelle 1"/>
          <p:cNvGraphicFramePr/>
          <p:nvPr/>
        </p:nvGraphicFramePr>
        <p:xfrm>
          <a:off x="1693516" y="3786400"/>
          <a:ext cx="17726868" cy="8237695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{C7B018BB-80A7-4F77-B60F-C8B233D01FF8}</a:tableStyleId>
              </a:tblPr>
              <a:tblGrid>
                <a:gridCol w="5846786"/>
                <a:gridCol w="8276653"/>
              </a:tblGrid>
              <a:tr h="107781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sym typeface="Avenir Next Demi Bold"/>
                        </a:rPr>
                        <a:t>Action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sym typeface="Avenir Next Demi Bold"/>
                        </a:rPr>
                        <a:t>Extracted Values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077815">
                <a:tc>
                  <a:txBody>
                    <a:bodyPr/>
                    <a:lstStyle/>
                    <a:p>
                      <a:pPr defTabSz="457200">
                        <a:lnSpc>
                          <a:spcPct val="117999"/>
                        </a:lnSpc>
                        <a:defRPr b="0" sz="1800"/>
                      </a:pPr>
                      <a:r>
                        <a: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CalculateWeightAndTrimAction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AZFW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077815">
                <a:tc>
                  <a:txBody>
                    <a:bodyPr/>
                    <a:lstStyle/>
                    <a:p>
                      <a:pPr defTabSz="457200">
                        <a:lnSpc>
                          <a:spcPct val="117999"/>
                        </a:lnSpc>
                        <a:defRPr b="0" sz="1800"/>
                      </a:pPr>
                      <a:r>
                        <a: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CreateLoadSheetAction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ATOW, AZFW, EZFW, ATOF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07781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latin typeface="Avenir Next Regular"/>
                          <a:ea typeface="Avenir Next Regular"/>
                          <a:cs typeface="Avenir Next Regular"/>
                        </a:rPr>
                        <a:t>CreateZFWMessageAction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EZFW, AZFW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2338816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latin typeface="Avenir Next Regular"/>
                          <a:ea typeface="Avenir Next Regular"/>
                          <a:cs typeface="Avenir Next Regular"/>
                        </a:rPr>
                        <a:t>StorePaxDataAction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#Economy, #Business, #Male, #Female, #Children, #Infants, #EconomyCapacity, #BusinessCapacity, EconomyDistribution, BusinessDistribution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20286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latin typeface="Avenir Next Regular"/>
                          <a:ea typeface="Avenir Next Regular"/>
                          <a:cs typeface="Avenir Next Regular"/>
                        </a:rPr>
                        <a:t>UpdateEstimatesAction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EZFW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07655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latin typeface="Avenir Next Regular"/>
                          <a:ea typeface="Avenir Next Regular"/>
                          <a:cs typeface="Avenir Next Regular"/>
                        </a:rPr>
                        <a:t>UpdateFuelDataAction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ATOF, MTOF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47" name="A = Actual…"/>
          <p:cNvSpPr txBox="1"/>
          <p:nvPr/>
        </p:nvSpPr>
        <p:spPr>
          <a:xfrm>
            <a:off x="16663009" y="5854700"/>
            <a:ext cx="3671622" cy="383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A = Actual</a:t>
            </a:r>
          </a:p>
          <a:p>
            <a:pPr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E = Estimated</a:t>
            </a:r>
          </a:p>
          <a:p>
            <a:pPr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M = Minimum</a:t>
            </a:r>
          </a:p>
          <a:p>
            <a:pPr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# = Count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5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Data Enginee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Engineering</a:t>
            </a:r>
          </a:p>
        </p:txBody>
      </p:sp>
      <p:sp>
        <p:nvSpPr>
          <p:cNvPr id="352" name="Folien-Untertitel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3" name="Foliennummer"/>
          <p:cNvSpPr txBox="1"/>
          <p:nvPr>
            <p:ph type="sldNum" sz="quarter" idx="4294967295"/>
          </p:nvPr>
        </p:nvSpPr>
        <p:spPr>
          <a:xfrm>
            <a:off x="12052427" y="12684760"/>
            <a:ext cx="279147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4" name="logo.svg" descr="logo.sv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730975" y="11350578"/>
            <a:ext cx="2178060" cy="192215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4" name="Gruppieren"/>
          <p:cNvGrpSpPr/>
          <p:nvPr/>
        </p:nvGrpSpPr>
        <p:grpSpPr>
          <a:xfrm>
            <a:off x="-276945" y="4041351"/>
            <a:ext cx="23101115" cy="6042988"/>
            <a:chOff x="-1205884" y="0"/>
            <a:chExt cx="23101113" cy="6042987"/>
          </a:xfrm>
        </p:grpSpPr>
        <p:grpSp>
          <p:nvGrpSpPr>
            <p:cNvPr id="357" name="Gruppieren"/>
            <p:cNvGrpSpPr/>
            <p:nvPr/>
          </p:nvGrpSpPr>
          <p:grpSpPr>
            <a:xfrm>
              <a:off x="3102309" y="1847236"/>
              <a:ext cx="3657601" cy="2021015"/>
              <a:chOff x="0" y="0"/>
              <a:chExt cx="3657600" cy="2021014"/>
            </a:xfrm>
          </p:grpSpPr>
          <p:pic>
            <p:nvPicPr>
              <p:cNvPr id="355" name="Apache_Parquet_logo.svg" descr="Apache_Parquet_logo.sv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72239" b="0"/>
              <a:stretch>
                <a:fillRect/>
              </a:stretch>
            </p:blipFill>
            <p:spPr>
              <a:xfrm>
                <a:off x="901051" y="0"/>
                <a:ext cx="1855498" cy="136362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56" name="Caption"/>
              <p:cNvSpPr/>
              <p:nvPr/>
            </p:nvSpPr>
            <p:spPr>
              <a:xfrm>
                <a:off x="0" y="1465262"/>
                <a:ext cx="3657601" cy="555753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2438400">
                  <a:spcBef>
                    <a:spcPts val="0"/>
                  </a:spcBef>
                  <a:defRPr sz="2400"/>
                </a:lvl1pPr>
              </a:lstStyle>
              <a:p>
                <a:pPr/>
                <a:r>
                  <a:t>.parquet</a:t>
                </a:r>
              </a:p>
            </p:txBody>
          </p:sp>
        </p:grpSp>
        <p:pic>
          <p:nvPicPr>
            <p:cNvPr id="358" name="pasted-movie.png" descr="pasted-movi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 rot="5400000">
              <a:off x="1760996" y="1829196"/>
              <a:ext cx="1727201" cy="1727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61" name="Gruppieren"/>
            <p:cNvGrpSpPr/>
            <p:nvPr/>
          </p:nvGrpSpPr>
          <p:grpSpPr>
            <a:xfrm>
              <a:off x="-1205864" y="0"/>
              <a:ext cx="3657601" cy="1903184"/>
              <a:chOff x="0" y="0"/>
              <a:chExt cx="3657600" cy="1903183"/>
            </a:xfrm>
          </p:grpSpPr>
          <p:pic>
            <p:nvPicPr>
              <p:cNvPr id="359" name="pasted-movie.png" descr="pasted-movie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205884" y="0"/>
                <a:ext cx="1245833" cy="124583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60" name="Caption"/>
              <p:cNvSpPr/>
              <p:nvPr/>
            </p:nvSpPr>
            <p:spPr>
              <a:xfrm>
                <a:off x="0" y="1347431"/>
                <a:ext cx="3657601" cy="555753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2438400">
                  <a:spcBef>
                    <a:spcPts val="0"/>
                  </a:spcBef>
                  <a:defRPr sz="2400"/>
                </a:lvl1pPr>
              </a:lstStyle>
              <a:p>
                <a:pPr/>
                <a:r>
                  <a:t>Europe</a:t>
                </a:r>
              </a:p>
            </p:txBody>
          </p:sp>
        </p:grpSp>
        <p:grpSp>
          <p:nvGrpSpPr>
            <p:cNvPr id="364" name="Gruppieren"/>
            <p:cNvGrpSpPr/>
            <p:nvPr/>
          </p:nvGrpSpPr>
          <p:grpSpPr>
            <a:xfrm>
              <a:off x="-1205885" y="2069881"/>
              <a:ext cx="3657601" cy="1903184"/>
              <a:chOff x="0" y="0"/>
              <a:chExt cx="3657600" cy="1903183"/>
            </a:xfrm>
          </p:grpSpPr>
          <p:pic>
            <p:nvPicPr>
              <p:cNvPr id="362" name="pasted-movie.png" descr="pasted-movie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205884" y="0"/>
                <a:ext cx="1245833" cy="124583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63" name="Caption"/>
              <p:cNvSpPr/>
              <p:nvPr/>
            </p:nvSpPr>
            <p:spPr>
              <a:xfrm>
                <a:off x="0" y="1347431"/>
                <a:ext cx="3657601" cy="555753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2438400">
                  <a:spcBef>
                    <a:spcPts val="0"/>
                  </a:spcBef>
                  <a:defRPr sz="2400"/>
                </a:lvl1pPr>
              </a:lstStyle>
              <a:p>
                <a:pPr/>
                <a:r>
                  <a:t>America</a:t>
                </a:r>
              </a:p>
            </p:txBody>
          </p:sp>
        </p:grpSp>
        <p:grpSp>
          <p:nvGrpSpPr>
            <p:cNvPr id="367" name="Gruppieren"/>
            <p:cNvGrpSpPr/>
            <p:nvPr/>
          </p:nvGrpSpPr>
          <p:grpSpPr>
            <a:xfrm>
              <a:off x="-1205885" y="4139803"/>
              <a:ext cx="3657601" cy="1903185"/>
              <a:chOff x="0" y="0"/>
              <a:chExt cx="3657600" cy="1903183"/>
            </a:xfrm>
          </p:grpSpPr>
          <p:pic>
            <p:nvPicPr>
              <p:cNvPr id="365" name="pasted-movie.png" descr="pasted-movie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205884" y="0"/>
                <a:ext cx="1245833" cy="124583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66" name="Caption"/>
              <p:cNvSpPr/>
              <p:nvPr/>
            </p:nvSpPr>
            <p:spPr>
              <a:xfrm>
                <a:off x="0" y="1347431"/>
                <a:ext cx="3657601" cy="555753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2438400">
                  <a:spcBef>
                    <a:spcPts val="0"/>
                  </a:spcBef>
                  <a:defRPr sz="2400"/>
                </a:lvl1pPr>
              </a:lstStyle>
              <a:p>
                <a:pPr/>
                <a:r>
                  <a:t>Asia</a:t>
                </a:r>
              </a:p>
            </p:txBody>
          </p:sp>
        </p:grpSp>
        <p:sp>
          <p:nvSpPr>
            <p:cNvPr id="368" name="Linien"/>
            <p:cNvSpPr/>
            <p:nvPr/>
          </p:nvSpPr>
          <p:spPr>
            <a:xfrm>
              <a:off x="12901010" y="2641620"/>
              <a:ext cx="1855391" cy="1"/>
            </a:xfrm>
            <a:prstGeom prst="line">
              <a:avLst/>
            </a:prstGeom>
            <a:noFill/>
            <a:ln w="1397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grpSp>
          <p:nvGrpSpPr>
            <p:cNvPr id="371" name="Gruppieren"/>
            <p:cNvGrpSpPr/>
            <p:nvPr/>
          </p:nvGrpSpPr>
          <p:grpSpPr>
            <a:xfrm>
              <a:off x="6726644" y="468858"/>
              <a:ext cx="3657601" cy="2021016"/>
              <a:chOff x="0" y="0"/>
              <a:chExt cx="3657600" cy="2021014"/>
            </a:xfrm>
          </p:grpSpPr>
          <p:pic>
            <p:nvPicPr>
              <p:cNvPr id="369" name="pasted-movie.png" descr="pasted-movie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146968" y="0"/>
                <a:ext cx="1363664" cy="136366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70" name="Caption"/>
              <p:cNvSpPr/>
              <p:nvPr/>
            </p:nvSpPr>
            <p:spPr>
              <a:xfrm>
                <a:off x="0" y="1465262"/>
                <a:ext cx="3657601" cy="555753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2438400">
                  <a:spcBef>
                    <a:spcPts val="0"/>
                  </a:spcBef>
                  <a:defRPr sz="2400"/>
                </a:lvl1pPr>
              </a:lstStyle>
              <a:p>
                <a:pPr/>
                <a:r>
                  <a:t>Geographic Data</a:t>
                </a:r>
              </a:p>
            </p:txBody>
          </p:sp>
        </p:grpSp>
        <p:sp>
          <p:nvSpPr>
            <p:cNvPr id="372" name="Linien"/>
            <p:cNvSpPr/>
            <p:nvPr/>
          </p:nvSpPr>
          <p:spPr>
            <a:xfrm>
              <a:off x="6373917" y="2692796"/>
              <a:ext cx="4317555" cy="1"/>
            </a:xfrm>
            <a:prstGeom prst="line">
              <a:avLst/>
            </a:prstGeom>
            <a:noFill/>
            <a:ln w="1397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73" name="Pluszeichen"/>
            <p:cNvSpPr/>
            <p:nvPr/>
          </p:nvSpPr>
          <p:spPr>
            <a:xfrm>
              <a:off x="6978072" y="809949"/>
              <a:ext cx="681482" cy="681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fill="norm" stroke="1" extrusionOk="0">
                  <a:moveTo>
                    <a:pt x="8909" y="0"/>
                  </a:moveTo>
                  <a:cubicBezTo>
                    <a:pt x="8827" y="0"/>
                    <a:pt x="8758" y="68"/>
                    <a:pt x="8758" y="151"/>
                  </a:cubicBezTo>
                  <a:lnTo>
                    <a:pt x="8758" y="8694"/>
                  </a:lnTo>
                  <a:cubicBezTo>
                    <a:pt x="8758" y="8730"/>
                    <a:pt x="8730" y="8759"/>
                    <a:pt x="8693" y="8759"/>
                  </a:cubicBezTo>
                  <a:lnTo>
                    <a:pt x="151" y="8759"/>
                  </a:lnTo>
                  <a:cubicBezTo>
                    <a:pt x="68" y="8759"/>
                    <a:pt x="0" y="8826"/>
                    <a:pt x="0" y="8910"/>
                  </a:cubicBezTo>
                  <a:lnTo>
                    <a:pt x="0" y="12690"/>
                  </a:lnTo>
                  <a:cubicBezTo>
                    <a:pt x="0" y="12773"/>
                    <a:pt x="68" y="12841"/>
                    <a:pt x="151" y="12841"/>
                  </a:cubicBezTo>
                  <a:lnTo>
                    <a:pt x="8693" y="12841"/>
                  </a:lnTo>
                  <a:cubicBezTo>
                    <a:pt x="8730" y="12841"/>
                    <a:pt x="8758" y="12870"/>
                    <a:pt x="8758" y="12906"/>
                  </a:cubicBezTo>
                  <a:lnTo>
                    <a:pt x="8758" y="21449"/>
                  </a:lnTo>
                  <a:cubicBezTo>
                    <a:pt x="8758" y="21532"/>
                    <a:pt x="8826" y="21600"/>
                    <a:pt x="8909" y="21600"/>
                  </a:cubicBezTo>
                  <a:lnTo>
                    <a:pt x="12690" y="21600"/>
                  </a:lnTo>
                  <a:cubicBezTo>
                    <a:pt x="12773" y="21600"/>
                    <a:pt x="12841" y="21532"/>
                    <a:pt x="12841" y="21449"/>
                  </a:cubicBezTo>
                  <a:lnTo>
                    <a:pt x="12841" y="12906"/>
                  </a:lnTo>
                  <a:cubicBezTo>
                    <a:pt x="12841" y="12870"/>
                    <a:pt x="12870" y="12841"/>
                    <a:pt x="12906" y="12841"/>
                  </a:cubicBezTo>
                  <a:lnTo>
                    <a:pt x="21449" y="12841"/>
                  </a:lnTo>
                  <a:cubicBezTo>
                    <a:pt x="21531" y="12841"/>
                    <a:pt x="21600" y="12773"/>
                    <a:pt x="21599" y="12690"/>
                  </a:cubicBezTo>
                  <a:lnTo>
                    <a:pt x="21599" y="8910"/>
                  </a:lnTo>
                  <a:cubicBezTo>
                    <a:pt x="21599" y="8827"/>
                    <a:pt x="21532" y="8759"/>
                    <a:pt x="21449" y="8759"/>
                  </a:cubicBezTo>
                  <a:lnTo>
                    <a:pt x="12906" y="8759"/>
                  </a:lnTo>
                  <a:cubicBezTo>
                    <a:pt x="12870" y="8759"/>
                    <a:pt x="12841" y="8730"/>
                    <a:pt x="12841" y="8694"/>
                  </a:cubicBezTo>
                  <a:lnTo>
                    <a:pt x="12841" y="151"/>
                  </a:lnTo>
                  <a:cubicBezTo>
                    <a:pt x="12841" y="68"/>
                    <a:pt x="12773" y="0"/>
                    <a:pt x="12690" y="0"/>
                  </a:cubicBezTo>
                  <a:lnTo>
                    <a:pt x="890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1303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grpSp>
          <p:nvGrpSpPr>
            <p:cNvPr id="376" name="Gruppieren"/>
            <p:cNvGrpSpPr/>
            <p:nvPr/>
          </p:nvGrpSpPr>
          <p:grpSpPr>
            <a:xfrm>
              <a:off x="10163887" y="1777682"/>
              <a:ext cx="3657601" cy="2229456"/>
              <a:chOff x="0" y="0"/>
              <a:chExt cx="3657600" cy="2229455"/>
            </a:xfrm>
          </p:grpSpPr>
          <p:pic>
            <p:nvPicPr>
              <p:cNvPr id="374" name="pasted-movie.png" descr="pasted-movie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42748" y="0"/>
                <a:ext cx="1572104" cy="157210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75" name="Caption"/>
              <p:cNvSpPr/>
              <p:nvPr/>
            </p:nvSpPr>
            <p:spPr>
              <a:xfrm>
                <a:off x="0" y="1673703"/>
                <a:ext cx="3657601" cy="555753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2438400">
                  <a:spcBef>
                    <a:spcPts val="0"/>
                  </a:spcBef>
                  <a:defRPr sz="2400"/>
                </a:lvl1pPr>
              </a:lstStyle>
              <a:p>
                <a:pPr/>
                <a:r>
                  <a:t>Enriched Dataset</a:t>
                </a:r>
              </a:p>
            </p:txBody>
          </p:sp>
        </p:grpSp>
        <p:grpSp>
          <p:nvGrpSpPr>
            <p:cNvPr id="379" name="Gruppieren"/>
            <p:cNvGrpSpPr/>
            <p:nvPr/>
          </p:nvGrpSpPr>
          <p:grpSpPr>
            <a:xfrm>
              <a:off x="13977700" y="1751967"/>
              <a:ext cx="3657601" cy="2021015"/>
              <a:chOff x="0" y="0"/>
              <a:chExt cx="3657600" cy="2021014"/>
            </a:xfrm>
          </p:grpSpPr>
          <p:pic>
            <p:nvPicPr>
              <p:cNvPr id="377" name="Apache_Parquet_logo.svg" descr="Apache_Parquet_logo.sv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72239" b="0"/>
              <a:stretch>
                <a:fillRect/>
              </a:stretch>
            </p:blipFill>
            <p:spPr>
              <a:xfrm>
                <a:off x="901051" y="0"/>
                <a:ext cx="1855498" cy="136362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78" name="Caption"/>
              <p:cNvSpPr/>
              <p:nvPr/>
            </p:nvSpPr>
            <p:spPr>
              <a:xfrm>
                <a:off x="0" y="1465262"/>
                <a:ext cx="3657601" cy="555753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2438400">
                  <a:spcBef>
                    <a:spcPts val="0"/>
                  </a:spcBef>
                  <a:defRPr sz="2400"/>
                </a:lvl1pPr>
              </a:lstStyle>
              <a:p>
                <a:pPr/>
                <a:r>
                  <a:t>.parquet</a:t>
                </a:r>
              </a:p>
            </p:txBody>
          </p:sp>
        </p:grpSp>
        <p:sp>
          <p:nvSpPr>
            <p:cNvPr id="380" name="Linien"/>
            <p:cNvSpPr/>
            <p:nvPr/>
          </p:nvSpPr>
          <p:spPr>
            <a:xfrm>
              <a:off x="16965939" y="2641620"/>
              <a:ext cx="1855392" cy="1"/>
            </a:xfrm>
            <a:prstGeom prst="line">
              <a:avLst/>
            </a:prstGeom>
            <a:noFill/>
            <a:ln w="1397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grpSp>
          <p:nvGrpSpPr>
            <p:cNvPr id="383" name="Gruppieren"/>
            <p:cNvGrpSpPr/>
            <p:nvPr/>
          </p:nvGrpSpPr>
          <p:grpSpPr>
            <a:xfrm>
              <a:off x="18237629" y="1188764"/>
              <a:ext cx="3657601" cy="2847706"/>
              <a:chOff x="0" y="0"/>
              <a:chExt cx="3657600" cy="2847705"/>
            </a:xfrm>
          </p:grpSpPr>
          <p:pic>
            <p:nvPicPr>
              <p:cNvPr id="381" name="pasted-movie.png" descr="pasted-movie.png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733623" y="0"/>
                <a:ext cx="2190294" cy="21902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82" name="Caption"/>
              <p:cNvSpPr/>
              <p:nvPr/>
            </p:nvSpPr>
            <p:spPr>
              <a:xfrm>
                <a:off x="0" y="2291953"/>
                <a:ext cx="3657601" cy="555753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2438400">
                  <a:spcBef>
                    <a:spcPts val="0"/>
                  </a:spcBef>
                  <a:defRPr sz="2400"/>
                </a:lvl1pPr>
              </a:lstStyle>
              <a:p>
                <a:pPr/>
                <a:r>
                  <a:t>Data Exploration</a:t>
                </a:r>
              </a:p>
            </p:txBody>
          </p:sp>
        </p:grpSp>
      </p:grpSp>
      <p:pic>
        <p:nvPicPr>
          <p:cNvPr id="385" name="pasted-movie.png" descr="pasted-movi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065907" y="7308821"/>
            <a:ext cx="1572104" cy="1572104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Aktionen filtern"/>
          <p:cNvSpPr/>
          <p:nvPr/>
        </p:nvSpPr>
        <p:spPr>
          <a:xfrm>
            <a:off x="4023158" y="8982524"/>
            <a:ext cx="3657601" cy="555753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2438400">
              <a:spcBef>
                <a:spcPts val="0"/>
              </a:spcBef>
              <a:defRPr sz="2400"/>
            </a:lvl1pPr>
          </a:lstStyle>
          <a:p>
            <a:pPr/>
            <a:r>
              <a:t>Aktionen filtern</a:t>
            </a:r>
          </a:p>
        </p:txBody>
      </p:sp>
      <p:pic>
        <p:nvPicPr>
          <p:cNvPr id="387" name="pasted-movie.png" descr="pasted-movi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688058" y="6572122"/>
            <a:ext cx="2177914" cy="2177913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Data Cleansing &amp; Extraction"/>
          <p:cNvSpPr/>
          <p:nvPr/>
        </p:nvSpPr>
        <p:spPr>
          <a:xfrm>
            <a:off x="7948283" y="8851772"/>
            <a:ext cx="3657601" cy="967537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2438400">
              <a:spcBef>
                <a:spcPts val="0"/>
              </a:spcBef>
              <a:defRPr sz="2400"/>
            </a:lvl1pPr>
          </a:lstStyle>
          <a:p>
            <a:pPr/>
            <a:r>
              <a:t>Data Cleansing &amp; Extraction</a:t>
            </a:r>
          </a:p>
        </p:txBody>
      </p:sp>
      <p:pic>
        <p:nvPicPr>
          <p:cNvPr id="389" name="pasted-movie.png" descr="pasted-movi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108061" y="7145132"/>
            <a:ext cx="1572105" cy="1572105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Analysis Dataset"/>
          <p:cNvSpPr/>
          <p:nvPr/>
        </p:nvSpPr>
        <p:spPr>
          <a:xfrm>
            <a:off x="12065313" y="8818836"/>
            <a:ext cx="3657601" cy="555753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2438400">
              <a:spcBef>
                <a:spcPts val="0"/>
              </a:spcBef>
              <a:defRPr sz="2400"/>
            </a:lvl1pPr>
          </a:lstStyle>
          <a:p>
            <a:pPr/>
            <a:r>
              <a:t>Analysis Dataset</a:t>
            </a:r>
          </a:p>
        </p:txBody>
      </p:sp>
      <p:pic>
        <p:nvPicPr>
          <p:cNvPr id="391" name="Apache_Parquet_logo.svg" descr="Apache_Parquet_logo.svg"/>
          <p:cNvPicPr>
            <a:picLocks noChangeAspect="1"/>
          </p:cNvPicPr>
          <p:nvPr/>
        </p:nvPicPr>
        <p:blipFill>
          <a:blip r:embed="rId4">
            <a:extLst/>
          </a:blip>
          <a:srcRect l="0" t="0" r="72239" b="0"/>
          <a:stretch>
            <a:fillRect/>
          </a:stretch>
        </p:blipFill>
        <p:spPr>
          <a:xfrm>
            <a:off x="16873162" y="7249312"/>
            <a:ext cx="1855497" cy="1363628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.parquet"/>
          <p:cNvSpPr/>
          <p:nvPr/>
        </p:nvSpPr>
        <p:spPr>
          <a:xfrm>
            <a:off x="15972110" y="8714575"/>
            <a:ext cx="3657601" cy="555753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2438400">
              <a:spcBef>
                <a:spcPts val="0"/>
              </a:spcBef>
              <a:defRPr sz="2400"/>
            </a:lvl1pPr>
          </a:lstStyle>
          <a:p>
            <a:pPr/>
            <a:r>
              <a:t>.parquet</a:t>
            </a:r>
          </a:p>
        </p:txBody>
      </p:sp>
      <p:sp>
        <p:nvSpPr>
          <p:cNvPr id="393" name="Linien"/>
          <p:cNvSpPr/>
          <p:nvPr/>
        </p:nvSpPr>
        <p:spPr>
          <a:xfrm>
            <a:off x="6817753" y="8094873"/>
            <a:ext cx="1855392" cy="1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94" name="Linien"/>
          <p:cNvSpPr/>
          <p:nvPr/>
        </p:nvSpPr>
        <p:spPr>
          <a:xfrm>
            <a:off x="10843271" y="8094873"/>
            <a:ext cx="1855392" cy="1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95" name="Linien"/>
          <p:cNvSpPr/>
          <p:nvPr/>
        </p:nvSpPr>
        <p:spPr>
          <a:xfrm>
            <a:off x="14995788" y="8058143"/>
            <a:ext cx="1855392" cy="1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396" name="pasted-movie.png" descr="pasted-movie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20921633" y="6949597"/>
            <a:ext cx="1922152" cy="1922152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Data Analysis"/>
          <p:cNvSpPr/>
          <p:nvPr/>
        </p:nvSpPr>
        <p:spPr>
          <a:xfrm>
            <a:off x="20053908" y="8973348"/>
            <a:ext cx="3657601" cy="555753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2438400">
              <a:spcBef>
                <a:spcPts val="0"/>
              </a:spcBef>
              <a:defRPr sz="2400"/>
            </a:lvl1pPr>
          </a:lstStyle>
          <a:p>
            <a:pPr/>
            <a:r>
              <a:t>Data Analysis</a:t>
            </a:r>
          </a:p>
        </p:txBody>
      </p:sp>
      <p:sp>
        <p:nvSpPr>
          <p:cNvPr id="398" name="Linien"/>
          <p:cNvSpPr/>
          <p:nvPr/>
        </p:nvSpPr>
        <p:spPr>
          <a:xfrm>
            <a:off x="18799832" y="8094873"/>
            <a:ext cx="1855392" cy="1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399" name="pasted-movie.png" descr="pasted-movi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85827" y="7191002"/>
            <a:ext cx="1572105" cy="1572105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Enriched Dataset"/>
          <p:cNvSpPr/>
          <p:nvPr/>
        </p:nvSpPr>
        <p:spPr>
          <a:xfrm>
            <a:off x="43079" y="8864706"/>
            <a:ext cx="3657601" cy="555753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2438400">
              <a:spcBef>
                <a:spcPts val="0"/>
              </a:spcBef>
              <a:defRPr sz="2400"/>
            </a:lvl1pPr>
          </a:lstStyle>
          <a:p>
            <a:pPr/>
            <a:r>
              <a:t>Enriched Dataset</a:t>
            </a:r>
          </a:p>
        </p:txBody>
      </p:sp>
      <p:sp>
        <p:nvSpPr>
          <p:cNvPr id="401" name="Linien"/>
          <p:cNvSpPr/>
          <p:nvPr/>
        </p:nvSpPr>
        <p:spPr>
          <a:xfrm>
            <a:off x="2934182" y="8058143"/>
            <a:ext cx="1855392" cy="1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afterEffect" presetSubtype="0" presetID="6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384"/>
                                        </p:tgtEl>
                                      </p:cBhvr>
                                      <p:by x="49999" y="49999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after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743 -0.133307" origin="layout" pathEditMode="relative">
                                      <p:cBhvr>
                                        <p:cTn id="9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Class="entr" nodeType="with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ntr" nodeType="with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Class="entr" nodeType="with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Class="entr" nodeType="with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Class="entr" nodeType="with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Class="entr" nodeType="with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4" grpId="1"/>
      <p:bldP build="whole" bldLvl="1" animBg="1" rev="0" advAuto="0" spid="389" grpId="9"/>
      <p:bldP build="whole" bldLvl="1" animBg="1" rev="0" advAuto="0" spid="401" grpId="4"/>
      <p:bldP build="whole" bldLvl="1" animBg="1" rev="0" advAuto="0" spid="387" grpId="7"/>
      <p:bldP build="whole" bldLvl="1" animBg="1" rev="0" advAuto="0" spid="398" grpId="12"/>
      <p:bldP build="whole" bldLvl="1" animBg="1" rev="0" advAuto="0" spid="385" grpId="5"/>
      <p:bldP build="whole" bldLvl="1" animBg="1" rev="0" advAuto="0" spid="399" grpId="3"/>
      <p:bldP build="whole" bldLvl="1" animBg="1" rev="0" advAuto="0" spid="395" grpId="10"/>
      <p:bldP build="whole" bldLvl="1" animBg="1" rev="0" advAuto="0" spid="391" grpId="11"/>
      <p:bldP build="whole" bldLvl="1" animBg="1" rev="0" advAuto="0" spid="396" grpId="13"/>
      <p:bldP build="whole" bldLvl="1" animBg="1" rev="0" advAuto="0" spid="394" grpId="8"/>
      <p:bldP build="whole" bldLvl="1" animBg="1" rev="0" advAuto="0" spid="393" grpId="6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Explorative Datenanaly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Explorative Datenanalyse</a:t>
            </a:r>
          </a:p>
        </p:txBody>
      </p:sp>
      <p:pic>
        <p:nvPicPr>
          <p:cNvPr id="406" name="logo.svg" descr="logo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30975" y="11350578"/>
            <a:ext cx="2178060" cy="19221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5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Explorative Datenanaly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Explorative Datenanalyse</a:t>
            </a:r>
          </a:p>
        </p:txBody>
      </p:sp>
      <p:sp>
        <p:nvSpPr>
          <p:cNvPr id="409" name="Action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Actions</a:t>
            </a:r>
          </a:p>
        </p:txBody>
      </p:sp>
      <p:sp>
        <p:nvSpPr>
          <p:cNvPr id="410" name="Foliennumm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11" name="top_10_actions.svg" descr="top_10_actions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70696" y="4318117"/>
            <a:ext cx="17042767" cy="7865893"/>
          </a:xfrm>
          <a:prstGeom prst="rect">
            <a:avLst/>
          </a:prstGeom>
          <a:ln w="12700">
            <a:miter lim="400000"/>
          </a:ln>
        </p:spPr>
      </p:pic>
      <p:pic>
        <p:nvPicPr>
          <p:cNvPr id="412" name="action_per_hour.svg" descr="action_per_hour.sv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06694" y="4756396"/>
            <a:ext cx="19570612" cy="6989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13" name="logo.svg" descr="logo.sv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730975" y="11350578"/>
            <a:ext cx="2178060" cy="19221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xit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11" grpId="1"/>
      <p:bldP build="whole" bldLvl="1" animBg="1" rev="0" advAuto="0" spid="411" grpId="2"/>
      <p:bldP build="whole" bldLvl="1" animBg="1" rev="0" advAuto="0" spid="412" grpId="3"/>
      <p:bldP build="whole" bldLvl="1" animBg="1" rev="0" advAuto="0" spid="412" grpId="4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Explorative Datenanaly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Explorative Datenanalyse</a:t>
            </a:r>
          </a:p>
        </p:txBody>
      </p:sp>
      <p:sp>
        <p:nvSpPr>
          <p:cNvPr id="416" name="Flight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Flights</a:t>
            </a:r>
          </a:p>
        </p:txBody>
      </p:sp>
      <p:sp>
        <p:nvSpPr>
          <p:cNvPr id="417" name="Foliennumm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18" name="top_10_flight_ids.svg" descr="top_10_flight_ids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56605" y="3933313"/>
            <a:ext cx="16070790" cy="8035395"/>
          </a:xfrm>
          <a:prstGeom prst="rect">
            <a:avLst/>
          </a:prstGeom>
          <a:ln w="12700">
            <a:miter lim="400000"/>
          </a:ln>
        </p:spPr>
      </p:pic>
      <p:pic>
        <p:nvPicPr>
          <p:cNvPr id="419" name="top_10_flight_numbers.svg" descr="top_10_flight_numbers.sv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84100" y="3933313"/>
            <a:ext cx="17815800" cy="7423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0" name="logo.svg" descr="logo.sv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730975" y="11350578"/>
            <a:ext cx="2178060" cy="19221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18" grpId="1"/>
      <p:bldP build="whole" bldLvl="1" animBg="1" rev="0" advAuto="0" spid="418" grpId="2"/>
      <p:bldP build="whole" bldLvl="1" animBg="1" rev="0" advAuto="0" spid="419" grpId="3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Explorative Datenanaly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Explorative Datenanalyse</a:t>
            </a:r>
          </a:p>
        </p:txBody>
      </p:sp>
      <p:sp>
        <p:nvSpPr>
          <p:cNvPr id="423" name="Flughäfe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Flughäfen</a:t>
            </a:r>
          </a:p>
        </p:txBody>
      </p:sp>
      <p:sp>
        <p:nvSpPr>
          <p:cNvPr id="424" name="Foliennumm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25" name="unique_airports.svg" descr="unique_airports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9995" y="3233047"/>
            <a:ext cx="15564010" cy="10376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depature_airports_flights.svg" descr="depature_airports_flights.sv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39270" y="3185897"/>
            <a:ext cx="15705460" cy="104703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arrival_airports_flights.svg" descr="arrival_airports_flights.sv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09995" y="3233047"/>
            <a:ext cx="15564010" cy="10376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logo.svg" descr="logo.sv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730975" y="11350578"/>
            <a:ext cx="2178060" cy="19221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xit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6" grpId="3"/>
      <p:bldP build="whole" bldLvl="1" animBg="1" rev="0" advAuto="0" spid="426" grpId="4"/>
      <p:bldP build="whole" bldLvl="1" animBg="1" rev="0" advAuto="0" spid="425" grpId="1"/>
      <p:bldP build="whole" bldLvl="1" animBg="1" rev="0" advAuto="0" spid="425" grpId="2"/>
      <p:bldP build="whole" bldLvl="1" animBg="1" rev="0" advAuto="0" spid="427" grpId="5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Explorative Datenanaly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Explorative Datenanalyse</a:t>
            </a:r>
          </a:p>
        </p:txBody>
      </p:sp>
      <p:sp>
        <p:nvSpPr>
          <p:cNvPr id="431" name="Route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Routen</a:t>
            </a:r>
          </a:p>
        </p:txBody>
      </p:sp>
      <p:sp>
        <p:nvSpPr>
          <p:cNvPr id="432" name="Foliennumm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33" name="top_15_routes.svg" descr="top_15_routes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3616076"/>
            <a:ext cx="13004800" cy="8669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Europe2.png" descr="Europ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13400" y="4719452"/>
            <a:ext cx="17957200" cy="57477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Asia.png" descr="Asi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68541" y="3631063"/>
            <a:ext cx="11446918" cy="924017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FlownRoutes.png" descr="FlownRoute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677845" y="3332332"/>
            <a:ext cx="7028309" cy="9837633"/>
          </a:xfrm>
          <a:prstGeom prst="rect">
            <a:avLst/>
          </a:prstGeom>
          <a:ln w="12700">
            <a:miter lim="400000"/>
          </a:ln>
        </p:spPr>
      </p:pic>
      <p:pic>
        <p:nvPicPr>
          <p:cNvPr id="437" name="logo.svg" descr="logo.sv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1730975" y="11350578"/>
            <a:ext cx="2178060" cy="19221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xit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xit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36" grpId="7"/>
      <p:bldP build="whole" bldLvl="1" animBg="1" rev="0" advAuto="0" spid="435" grpId="5"/>
      <p:bldP build="whole" bldLvl="1" animBg="1" rev="0" advAuto="0" spid="435" grpId="6"/>
      <p:bldP build="whole" bldLvl="1" animBg="1" rev="0" advAuto="0" spid="433" grpId="1"/>
      <p:bldP build="whole" bldLvl="1" animBg="1" rev="0" advAuto="0" spid="433" grpId="2"/>
      <p:bldP build="whole" bldLvl="1" animBg="1" rev="0" advAuto="0" spid="434" grpId="3"/>
      <p:bldP build="whole" bldLvl="1" animBg="1" rev="0" advAuto="0" spid="434" grpId="4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Analyse der Benutzeraktivitä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Analyse der Benutzeraktivität</a:t>
            </a:r>
          </a:p>
        </p:txBody>
      </p:sp>
      <p:pic>
        <p:nvPicPr>
          <p:cNvPr id="440" name="logo.svg" descr="logo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30975" y="11350578"/>
            <a:ext cx="2178060" cy="19221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5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Analyse der Benutzeraktivitä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Analyse der Benutzeraktivität</a:t>
            </a:r>
          </a:p>
        </p:txBody>
      </p:sp>
      <p:sp>
        <p:nvSpPr>
          <p:cNvPr id="443" name="Folien-Untertitel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4" name="Foliennumm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45" name="user_activity_ratio.svg" descr="user_activity_ratio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19561" y="3639868"/>
            <a:ext cx="8852586" cy="88525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user_activity_count.svg" descr="user_activity_count.sv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0904" y="4545330"/>
            <a:ext cx="12192001" cy="609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logo.svg" descr="logo.sv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730975" y="11350578"/>
            <a:ext cx="2178060" cy="19221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5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Analyse der Benutzeraktivitä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Analyse der Benutzeraktivität</a:t>
            </a:r>
          </a:p>
        </p:txBody>
      </p:sp>
      <p:sp>
        <p:nvSpPr>
          <p:cNvPr id="450" name="Folien-Untertitel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1" name="Foliennumm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52" name="logo.svg" descr="logo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30975" y="11350578"/>
            <a:ext cx="2178060" cy="1922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action_by_user_ratio.svg" descr="action_by_user_ratio.sv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44418" y="3385955"/>
            <a:ext cx="13695164" cy="913011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4" name="ZY_action_percentage_share.svg" descr="ZY_action_percentage_share.svg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5344517" y="3385955"/>
            <a:ext cx="13695106" cy="9130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455" name="MN_action_percentage_share.svg" descr="MN_action_percentage_share.svg"/>
          <p:cNvPicPr>
            <a:picLocks noChangeAspect="1"/>
          </p:cNvPicPr>
          <p:nvPr/>
        </p:nvPicPr>
        <p:blipFill>
          <a:blip r:embed="rId5">
            <a:extLst/>
          </a:blip>
          <a:srcRect l="0" t="0" r="1343" b="0"/>
          <a:stretch>
            <a:fillRect/>
          </a:stretch>
        </p:blipFill>
        <p:spPr>
          <a:xfrm>
            <a:off x="5436195" y="3385955"/>
            <a:ext cx="13511441" cy="913027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6" name="AB_action_percentage_share.svg" descr="AB_action_percentage_share.svg"/>
          <p:cNvPicPr>
            <a:picLocks noChangeAspect="1"/>
          </p:cNvPicPr>
          <p:nvPr/>
        </p:nvPicPr>
        <p:blipFill>
          <a:blip r:embed="rId6">
            <a:extLst/>
          </a:blip>
          <a:srcRect l="0" t="0" r="0" b="0"/>
          <a:stretch>
            <a:fillRect/>
          </a:stretch>
        </p:blipFill>
        <p:spPr>
          <a:xfrm>
            <a:off x="5478089" y="3385955"/>
            <a:ext cx="13872847" cy="92485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mph" nodeType="clickEffect" presetSubtype="0" presetID="6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45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path" nodeType="with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314274 0.000001" origin="layout" pathEditMode="relative">
                                      <p:cBhvr>
                                        <p:cTn id="17" dur="1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mph" nodeType="clickEffect" presetSubtype="0" presetID="6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1000" fill="hold"/>
                                        <p:tgtEl>
                                          <p:spTgt spid="45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path" nodeType="withEffect" presetSubtype="0" presetID="-1" grpId="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2 -0.000006" origin="layout" pathEditMode="relative">
                                      <p:cBhvr>
                                        <p:cTn id="28" dur="10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mph" nodeType="clickEffect" presetSubtype="0" presetID="6" grpId="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1000" fill="hold"/>
                                        <p:tgtEl>
                                          <p:spTgt spid="45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path" nodeType="withEffect" presetSubtype="0" presetID="-1" grpId="1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299878 -0.004318" origin="layout" pathEditMode="relative">
                                      <p:cBhvr>
                                        <p:cTn id="39" dur="1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56" grpId="8"/>
      <p:bldP build="whole" bldLvl="1" animBg="1" rev="0" advAuto="0" spid="454" grpId="2"/>
      <p:bldP build="whole" bldLvl="1" animBg="1" rev="0" advAuto="0" spid="454" grpId="3"/>
      <p:bldP build="whole" bldLvl="1" animBg="1" rev="0" advAuto="0" spid="455" grpId="5"/>
      <p:bldP build="whole" bldLvl="1" animBg="1" rev="0" advAuto="0" spid="455" grpId="6"/>
      <p:bldP build="whole" bldLvl="1" animBg="1" rev="0" advAuto="0" spid="453" grpId="1"/>
      <p:bldP build="whole" bldLvl="1" animBg="1" rev="0" advAuto="0" spid="456" grpId="9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77" name="Ausgangssituation…"/>
          <p:cNvSpPr txBox="1"/>
          <p:nvPr>
            <p:ph type="body" sz="half" idx="1"/>
          </p:nvPr>
        </p:nvSpPr>
        <p:spPr>
          <a:xfrm>
            <a:off x="1219200" y="4013200"/>
            <a:ext cx="10972800" cy="8385548"/>
          </a:xfrm>
          <a:prstGeom prst="rect">
            <a:avLst/>
          </a:prstGeom>
        </p:spPr>
        <p:txBody>
          <a:bodyPr/>
          <a:lstStyle/>
          <a:p>
            <a:pPr defTabSz="751205">
              <a:spcBef>
                <a:spcPts val="2100"/>
              </a:spcBef>
              <a:defRPr spc="-123" sz="6188"/>
            </a:pPr>
            <a:r>
              <a:t>Ausgangssituation</a:t>
            </a:r>
          </a:p>
          <a:p>
            <a:pPr defTabSz="751205">
              <a:spcBef>
                <a:spcPts val="2100"/>
              </a:spcBef>
              <a:defRPr spc="-123" sz="6188"/>
            </a:pPr>
            <a:r>
              <a:t>Data Engineering</a:t>
            </a:r>
          </a:p>
          <a:p>
            <a:pPr defTabSz="751205">
              <a:spcBef>
                <a:spcPts val="2100"/>
              </a:spcBef>
              <a:defRPr spc="-123" sz="6188"/>
            </a:pPr>
            <a:r>
              <a:t>Analyse der Passagier- und Flugauslastungsdaten</a:t>
            </a:r>
          </a:p>
          <a:p>
            <a:pPr defTabSz="751205">
              <a:spcBef>
                <a:spcPts val="2100"/>
              </a:spcBef>
              <a:defRPr spc="-123" sz="6188"/>
            </a:pPr>
            <a:r>
              <a:t>Explorative Datenanalyse</a:t>
            </a:r>
          </a:p>
          <a:p>
            <a:pPr defTabSz="751205">
              <a:spcBef>
                <a:spcPts val="2100"/>
              </a:spcBef>
              <a:defRPr spc="-123" sz="6188"/>
            </a:pPr>
            <a:r>
              <a:t>Analyse der Benutzeraktivität</a:t>
            </a:r>
          </a:p>
        </p:txBody>
      </p:sp>
      <p:sp>
        <p:nvSpPr>
          <p:cNvPr id="178" name="Agenda-Untertitel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9" name="Gewichtswertanalyse…"/>
          <p:cNvSpPr txBox="1"/>
          <p:nvPr/>
        </p:nvSpPr>
        <p:spPr>
          <a:xfrm>
            <a:off x="12192000" y="4013200"/>
            <a:ext cx="10972800" cy="8385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825500">
              <a:lnSpc>
                <a:spcPct val="100000"/>
              </a:lnSpc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pPr>
            <a:r>
              <a:t>Gewichtswertanalyse</a:t>
            </a:r>
          </a:p>
          <a:p>
            <a:pPr defTabSz="825500">
              <a:lnSpc>
                <a:spcPct val="100000"/>
              </a:lnSpc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pPr>
            <a:r>
              <a:t>Prozessanalyse</a:t>
            </a:r>
          </a:p>
          <a:p>
            <a:pPr defTabSz="825500">
              <a:lnSpc>
                <a:spcPct val="100000"/>
              </a:lnSpc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pPr>
            <a:r>
              <a:t>Lessons Learned </a:t>
            </a:r>
          </a:p>
          <a:p>
            <a:pPr defTabSz="825500">
              <a:lnSpc>
                <a:spcPct val="100000"/>
              </a:lnSpc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pPr>
            <a:r>
              <a:t>Fazit</a:t>
            </a:r>
          </a:p>
        </p:txBody>
      </p:sp>
      <p:sp>
        <p:nvSpPr>
          <p:cNvPr id="180" name="Foliennummer"/>
          <p:cNvSpPr txBox="1"/>
          <p:nvPr>
            <p:ph type="sldNum" sz="quarter" idx="4294967295"/>
          </p:nvPr>
        </p:nvSpPr>
        <p:spPr>
          <a:xfrm>
            <a:off x="12064999" y="12684760"/>
            <a:ext cx="26162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1" name="logo.svg" descr="logo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30975" y="11350578"/>
            <a:ext cx="2178060" cy="19221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5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Analyse der Passagier- und Flugauslastungsdaten"/>
          <p:cNvSpPr txBox="1"/>
          <p:nvPr>
            <p:ph type="title"/>
          </p:nvPr>
        </p:nvSpPr>
        <p:spPr>
          <a:xfrm>
            <a:off x="1219200" y="3254970"/>
            <a:ext cx="21945600" cy="6604001"/>
          </a:xfrm>
          <a:prstGeom prst="rect">
            <a:avLst/>
          </a:prstGeom>
        </p:spPr>
        <p:txBody>
          <a:bodyPr/>
          <a:lstStyle/>
          <a:p>
            <a:pPr/>
            <a:r>
              <a:t>Analyse der Passagier- und Flugauslastungsdaten</a:t>
            </a:r>
          </a:p>
        </p:txBody>
      </p:sp>
      <p:pic>
        <p:nvPicPr>
          <p:cNvPr id="459" name="logo.svg" descr="logo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30975" y="11350578"/>
            <a:ext cx="2178060" cy="19221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5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Verteilung der Kapazitätsverhältnisse nach Fluggesellschaftsco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731263">
              <a:defRPr spc="-59" sz="5964"/>
            </a:lvl1pPr>
          </a:lstStyle>
          <a:p>
            <a:pPr/>
            <a:r>
              <a:t>Verteilung der Kapazitätsverhältnisse nach Fluggesellschaftscode</a:t>
            </a:r>
          </a:p>
        </p:txBody>
      </p:sp>
      <p:sp>
        <p:nvSpPr>
          <p:cNvPr id="462" name="MN = Europa…"/>
          <p:cNvSpPr txBox="1"/>
          <p:nvPr/>
        </p:nvSpPr>
        <p:spPr>
          <a:xfrm>
            <a:off x="1205568" y="5331155"/>
            <a:ext cx="3528010" cy="3053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MN = Europa</a:t>
            </a:r>
          </a:p>
          <a:p>
            <a:pPr/>
            <a:r>
              <a:t>AB = Asien</a:t>
            </a:r>
          </a:p>
          <a:p>
            <a:pPr/>
            <a:r>
              <a:t>ZY = America</a:t>
            </a:r>
          </a:p>
        </p:txBody>
      </p:sp>
      <p:pic>
        <p:nvPicPr>
          <p:cNvPr id="463" name="eingesetzter-Film.png" descr="eingesetzter-Fil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95728" y="3228009"/>
            <a:ext cx="12992544" cy="10046279"/>
          </a:xfrm>
          <a:prstGeom prst="rect">
            <a:avLst/>
          </a:prstGeom>
          <a:ln w="12700">
            <a:miter lim="400000"/>
          </a:ln>
        </p:spPr>
      </p:pic>
      <p:pic>
        <p:nvPicPr>
          <p:cNvPr id="464" name="logo.svg" descr="logo.sv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730975" y="11350578"/>
            <a:ext cx="2178060" cy="19221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5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Verteilung pro Personengruppe pro Fluggesellschaf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91">
              <a:defRPr spc="-73" sz="7392"/>
            </a:lvl1pPr>
          </a:lstStyle>
          <a:p>
            <a:pPr/>
            <a:r>
              <a:t>Verteilung pro Personengruppe pro Fluggesellschaft</a:t>
            </a:r>
          </a:p>
        </p:txBody>
      </p:sp>
      <p:sp>
        <p:nvSpPr>
          <p:cNvPr id="469" name="Foliennumm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70" name="logo.svg" descr="logo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30975" y="11350578"/>
            <a:ext cx="2178060" cy="1922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eingesetzter-Film.png" descr="eingesetzter-Fil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83387" y="3091218"/>
            <a:ext cx="14017226" cy="103198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5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Differenzierung nach Economy- und Business-Klas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91">
              <a:defRPr spc="-73" sz="7392"/>
            </a:lvl1pPr>
          </a:lstStyle>
          <a:p>
            <a:pPr/>
            <a:r>
              <a:t>Differenzierung nach Economy- und Business-Klasse</a:t>
            </a:r>
          </a:p>
        </p:txBody>
      </p:sp>
      <p:pic>
        <p:nvPicPr>
          <p:cNvPr id="474" name="eingesetzter-Film.png" descr="eingesetzter-Fil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09996" y="3658546"/>
            <a:ext cx="18964008" cy="9185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logo.svg" descr="logo.sv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730975" y="11350578"/>
            <a:ext cx="2178060" cy="19221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5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Erkenntnis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Erkenntnisse</a:t>
            </a:r>
          </a:p>
        </p:txBody>
      </p:sp>
      <p:sp>
        <p:nvSpPr>
          <p:cNvPr id="480" name="Auslastungsklassen: Die Economy-Klasse ist durchweg besser ausgelastet als die Business-Klasse, besonders bei AB und ZY die keine Business klasse besitzen.…"/>
          <p:cNvSpPr txBox="1"/>
          <p:nvPr>
            <p:ph type="body" sz="half" idx="1"/>
          </p:nvPr>
        </p:nvSpPr>
        <p:spPr>
          <a:xfrm>
            <a:off x="1217711" y="4670388"/>
            <a:ext cx="21948578" cy="4375224"/>
          </a:xfrm>
          <a:prstGeom prst="rect">
            <a:avLst/>
          </a:prstGeom>
        </p:spPr>
        <p:txBody>
          <a:bodyPr/>
          <a:lstStyle/>
          <a:p>
            <a:pPr/>
            <a:r>
              <a:t>Auslastungsklassen: Die Economy-Klasse ist durchweg besser ausgelastet als die Business-Klasse, besonders bei AB und ZY die keine Business klasse besitzen.</a:t>
            </a:r>
          </a:p>
          <a:p>
            <a:pPr/>
            <a:r>
              <a:t>Demographische Verteilung: Die Passagiergruppen variieren stark, mit einem auffällig hohen Anteil Säuglingen und Kindern bei ZY. Insgesamt Fliegen mehr Männer als Frauen.</a:t>
            </a:r>
          </a:p>
        </p:txBody>
      </p:sp>
      <p:pic>
        <p:nvPicPr>
          <p:cNvPr id="481" name="logo.svg" descr="logo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30975" y="11350578"/>
            <a:ext cx="2178060" cy="19221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5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ewichtswertanaly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Gewichtswertanalyse</a:t>
            </a:r>
          </a:p>
        </p:txBody>
      </p:sp>
      <p:pic>
        <p:nvPicPr>
          <p:cNvPr id="484" name="logo.svg" descr="logo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30975" y="11350578"/>
            <a:ext cx="2178060" cy="19221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5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Baggage-Gewichtsanaly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Baggage-Gewichtsanalyse</a:t>
            </a:r>
          </a:p>
        </p:txBody>
      </p:sp>
      <p:sp>
        <p:nvSpPr>
          <p:cNvPr id="487" name="RampFinalAction als Datenquell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RampFinalAction als Datenquelle</a:t>
            </a:r>
          </a:p>
          <a:p>
            <a:pPr lvl="1"/>
            <a:r>
              <a:t>Check-In Daten als REALWERTE</a:t>
            </a:r>
          </a:p>
          <a:p>
            <a:pPr lvl="1"/>
            <a:r>
              <a:t>Loadtable Daten als letzte PLANWERTE</a:t>
            </a:r>
          </a:p>
          <a:p>
            <a:pPr/>
            <a:r>
              <a:t>Basiert lediglich auf europäischem Datensatz (MNOP)</a:t>
            </a:r>
          </a:p>
        </p:txBody>
      </p:sp>
      <p:sp>
        <p:nvSpPr>
          <p:cNvPr id="488" name="Daten-Hintergrun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Daten-Hintergrund</a:t>
            </a:r>
          </a:p>
        </p:txBody>
      </p:sp>
      <p:sp>
        <p:nvSpPr>
          <p:cNvPr id="489" name="Foliennumm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90" name="logo.svg" descr="logo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30975" y="11350578"/>
            <a:ext cx="2178060" cy="19221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5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Baggage-Gewichtsanaly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Baggage-Gewichtsanalyse</a:t>
            </a:r>
          </a:p>
        </p:txBody>
      </p:sp>
      <p:sp>
        <p:nvSpPr>
          <p:cNvPr id="493" name="Durchschnittliche Wert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Durchschnittliche Werte</a:t>
            </a:r>
          </a:p>
        </p:txBody>
      </p:sp>
      <p:pic>
        <p:nvPicPr>
          <p:cNvPr id="494" name="columnplot_bagage.svg" descr="columnplot_bagage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87708" y="4222432"/>
            <a:ext cx="17407309" cy="7518531"/>
          </a:xfrm>
          <a:prstGeom prst="rect">
            <a:avLst/>
          </a:prstGeom>
          <a:ln w="12700">
            <a:miter lim="400000"/>
          </a:ln>
        </p:spPr>
      </p:pic>
      <p:sp>
        <p:nvSpPr>
          <p:cNvPr id="495" name="Foliennumm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96" name="logo.svg" descr="logo.sv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730975" y="11350578"/>
            <a:ext cx="2178060" cy="19221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5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Baggage-Gewichtsanaly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Baggage-Gewichtsanalyse</a:t>
            </a:r>
          </a:p>
        </p:txBody>
      </p:sp>
      <p:sp>
        <p:nvSpPr>
          <p:cNvPr id="499" name="Explizite Wert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Explizite Werte</a:t>
            </a:r>
          </a:p>
        </p:txBody>
      </p:sp>
      <p:pic>
        <p:nvPicPr>
          <p:cNvPr id="500" name="Boxplot_bagage (1).svg" descr="Boxplot_bagage (1)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89698" y="4682136"/>
            <a:ext cx="16804604" cy="7138025"/>
          </a:xfrm>
          <a:prstGeom prst="rect">
            <a:avLst/>
          </a:prstGeom>
          <a:ln w="12700">
            <a:miter lim="400000"/>
          </a:ln>
        </p:spPr>
      </p:pic>
      <p:sp>
        <p:nvSpPr>
          <p:cNvPr id="501" name="Foliennumm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02" name="logo.svg" descr="logo.sv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730975" y="11350578"/>
            <a:ext cx="2178060" cy="19221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5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Baggage-Gewichtsanaly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Baggage-Gewichtsanalyse</a:t>
            </a:r>
          </a:p>
        </p:txBody>
      </p:sp>
      <p:sp>
        <p:nvSpPr>
          <p:cNvPr id="505" name="Durchschnittliche Werte nach Flughafe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Durchschnittliche Werte nach Flughafen</a:t>
            </a:r>
          </a:p>
        </p:txBody>
      </p:sp>
      <p:pic>
        <p:nvPicPr>
          <p:cNvPr id="506" name="bag_by_departure_airport.svg" descr="bag_by_departure_airport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9218" y="3704923"/>
            <a:ext cx="11365564" cy="9092451"/>
          </a:xfrm>
          <a:prstGeom prst="rect">
            <a:avLst/>
          </a:prstGeom>
          <a:ln w="12700">
            <a:miter lim="400000"/>
          </a:ln>
        </p:spPr>
      </p:pic>
      <p:sp>
        <p:nvSpPr>
          <p:cNvPr id="507" name="Foliennumm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08" name="logo.svg" descr="logo.sv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730975" y="11350578"/>
            <a:ext cx="2178060" cy="19221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5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Ausgangssitu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Ausgangssituation</a:t>
            </a:r>
          </a:p>
        </p:txBody>
      </p:sp>
      <p:pic>
        <p:nvPicPr>
          <p:cNvPr id="184" name="logo.svg" descr="logo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30975" y="11350578"/>
            <a:ext cx="2178060" cy="19221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5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Cargo-Gewichtsanaly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Cargo-Gewichtsanalyse</a:t>
            </a:r>
          </a:p>
        </p:txBody>
      </p:sp>
      <p:sp>
        <p:nvSpPr>
          <p:cNvPr id="511" name="UpdateEstimatesAction und UpdateLoadtableAction als Datenquelle…"/>
          <p:cNvSpPr txBox="1"/>
          <p:nvPr>
            <p:ph type="body" idx="1"/>
          </p:nvPr>
        </p:nvSpPr>
        <p:spPr>
          <a:xfrm>
            <a:off x="1217711" y="4009348"/>
            <a:ext cx="21948578" cy="8483601"/>
          </a:xfrm>
          <a:prstGeom prst="rect">
            <a:avLst/>
          </a:prstGeom>
        </p:spPr>
        <p:txBody>
          <a:bodyPr/>
          <a:lstStyle/>
          <a:p>
            <a:pPr/>
            <a:r>
              <a:t>UpdateEstimatesAction und UpdateLoadtableAction als Datenquelle</a:t>
            </a:r>
          </a:p>
          <a:p>
            <a:pPr lvl="1"/>
            <a:r>
              <a:t>Loadtable Cargo Werte als REALWERTE</a:t>
            </a:r>
          </a:p>
          <a:p>
            <a:pPr lvl="1"/>
            <a:r>
              <a:t>Estimates Cargo Werte als letzte PLANWERTE</a:t>
            </a:r>
          </a:p>
          <a:p>
            <a:pPr/>
            <a:r>
              <a:t>Basiert lediglich auf europäischem und asiatischen Datensatz (MNOP, ABCD)</a:t>
            </a:r>
          </a:p>
        </p:txBody>
      </p:sp>
      <p:sp>
        <p:nvSpPr>
          <p:cNvPr id="512" name="Daten-Hintergrun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Daten-Hintergrund</a:t>
            </a:r>
          </a:p>
        </p:txBody>
      </p:sp>
      <p:sp>
        <p:nvSpPr>
          <p:cNvPr id="513" name="Foliennumm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14" name="logo.svg" descr="logo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30975" y="11350578"/>
            <a:ext cx="2178060" cy="19221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5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Cargo-Gewichtsanaly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Cargo-Gewichtsanalyse</a:t>
            </a:r>
          </a:p>
        </p:txBody>
      </p:sp>
      <p:sp>
        <p:nvSpPr>
          <p:cNvPr id="517" name="Durchschnittliche Wert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Durchschnittliche Werte</a:t>
            </a:r>
          </a:p>
        </p:txBody>
      </p:sp>
      <p:sp>
        <p:nvSpPr>
          <p:cNvPr id="518" name="Foliennumm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19" name="columnplot_cargo.svg" descr="columnplot_cargo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6447" y="3930563"/>
            <a:ext cx="18991106" cy="7325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" name="logo.svg" descr="logo.sv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730975" y="11350578"/>
            <a:ext cx="2178060" cy="19221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5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Cargo-Gewichtsanaly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Cargo-Gewichtsanalyse</a:t>
            </a:r>
          </a:p>
        </p:txBody>
      </p:sp>
      <p:sp>
        <p:nvSpPr>
          <p:cNvPr id="523" name="Explizite Wert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Explizite Werte</a:t>
            </a:r>
          </a:p>
        </p:txBody>
      </p:sp>
      <p:sp>
        <p:nvSpPr>
          <p:cNvPr id="524" name="Foliennumm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25" name="boxplot_cargo.svg" descr="boxplot_cargo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61879" y="4061312"/>
            <a:ext cx="17260242" cy="7064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" name="logo.svg" descr="logo.sv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730975" y="11350578"/>
            <a:ext cx="2178060" cy="19221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5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Cargo-Gewichtsanaly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Cargo-Gewichtsanalyse</a:t>
            </a:r>
          </a:p>
        </p:txBody>
      </p:sp>
      <p:sp>
        <p:nvSpPr>
          <p:cNvPr id="529" name="Durchschnittliche Werte nach Flughafe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Durchschnittliche Werte nach Flughafen</a:t>
            </a:r>
          </a:p>
        </p:txBody>
      </p:sp>
      <p:sp>
        <p:nvSpPr>
          <p:cNvPr id="530" name="Foliennumm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31" name="logo.svg" descr="logo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30975" y="11350578"/>
            <a:ext cx="2178060" cy="1922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32" name="columnplot_cargo_airport.svg" descr="columnplot_cargo_airport.sv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78233" y="3299053"/>
            <a:ext cx="13427534" cy="93039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5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rozessanaly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Prozessanalyse</a:t>
            </a:r>
          </a:p>
        </p:txBody>
      </p:sp>
      <p:pic>
        <p:nvPicPr>
          <p:cNvPr id="535" name="logo.svg" descr="logo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30975" y="11350578"/>
            <a:ext cx="2178060" cy="19221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5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rozessanaly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Prozessanalyse</a:t>
            </a:r>
          </a:p>
        </p:txBody>
      </p:sp>
      <p:sp>
        <p:nvSpPr>
          <p:cNvPr id="538" name="Process Min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Process Mining</a:t>
            </a:r>
          </a:p>
          <a:p>
            <a:pPr lvl="1"/>
            <a:r>
              <a:t>Datenmodell für Celonis benötigt drei Dimensionen</a:t>
            </a:r>
          </a:p>
          <a:p>
            <a:pPr lvl="1"/>
            <a:r>
              <a:t>Timestamp, Activity, Case ID</a:t>
            </a:r>
          </a:p>
          <a:p>
            <a:pPr lvl="1"/>
            <a:r>
              <a:t>Erstellung neuer ID ➔ </a:t>
            </a:r>
            <a:r>
              <a:rPr>
                <a:latin typeface="Menlo Regular"/>
                <a:ea typeface="Menlo Regular"/>
                <a:cs typeface="Menlo Regular"/>
                <a:sym typeface="Menlo Regular"/>
              </a:rPr>
              <a:t>flight_id</a:t>
            </a:r>
          </a:p>
          <a:p>
            <a:pPr lvl="1"/>
            <a:r>
              <a:t>Extraktion der Zeit aus </a:t>
            </a:r>
            <a:r>
              <a:rPr>
                <a:latin typeface="Menlo Regular"/>
                <a:ea typeface="Menlo Regular"/>
                <a:cs typeface="Menlo Regular"/>
                <a:sym typeface="Menlo Regular"/>
              </a:rPr>
              <a:t>header_line</a:t>
            </a:r>
            <a:r>
              <a:t>, da Millisekunden benötigt werden</a:t>
            </a:r>
          </a:p>
          <a:p>
            <a:pPr lvl="1"/>
            <a:r>
              <a:t>Action ist die Activity</a:t>
            </a:r>
          </a:p>
        </p:txBody>
      </p:sp>
      <p:sp>
        <p:nvSpPr>
          <p:cNvPr id="539" name="Folien-Untertitel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40" name="Foliennumm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41" name="logo.svg" descr="logo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30975" y="11350578"/>
            <a:ext cx="2178060" cy="19221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5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rozessanaly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Prozessanalyse</a:t>
            </a:r>
          </a:p>
        </p:txBody>
      </p:sp>
      <p:sp>
        <p:nvSpPr>
          <p:cNvPr id="544" name="Visualisierung in Celoni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Visualisierung in Celonis</a:t>
            </a:r>
          </a:p>
          <a:p>
            <a:pPr/>
            <a:r>
              <a:t>Drei Views erstellt</a:t>
            </a:r>
          </a:p>
          <a:p>
            <a:pPr lvl="1"/>
            <a:r>
              <a:t>Overview</a:t>
            </a:r>
          </a:p>
          <a:p>
            <a:pPr lvl="1"/>
            <a:r>
              <a:t>Process Flow</a:t>
            </a:r>
          </a:p>
          <a:p>
            <a:pPr lvl="1"/>
            <a:r>
              <a:t>Process Information</a:t>
            </a:r>
          </a:p>
        </p:txBody>
      </p:sp>
      <p:sp>
        <p:nvSpPr>
          <p:cNvPr id="545" name="Folien-Untertitel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46" name="Foliennumm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47" name="logo.svg" descr="logo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30975" y="11350578"/>
            <a:ext cx="2178060" cy="19221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5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Bild" descr="Bild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12800" y="4087260"/>
            <a:ext cx="11076314" cy="5541480"/>
          </a:xfrm>
          <a:prstGeom prst="rect">
            <a:avLst/>
          </a:prstGeom>
          <a:ln w="12700">
            <a:miter lim="400000"/>
          </a:ln>
        </p:spPr>
      </p:pic>
      <p:sp>
        <p:nvSpPr>
          <p:cNvPr id="550" name="Pfeil 11"/>
          <p:cNvSpPr/>
          <p:nvPr/>
        </p:nvSpPr>
        <p:spPr>
          <a:xfrm>
            <a:off x="2994886" y="4602382"/>
            <a:ext cx="5991749" cy="4511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8CFB6B"/>
              </a:gs>
            </a:gsLst>
            <a:lin ang="4350573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sp>
        <p:nvSpPr>
          <p:cNvPr id="551" name="Live Demo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Live Demo</a:t>
            </a:r>
          </a:p>
        </p:txBody>
      </p:sp>
      <p:sp>
        <p:nvSpPr>
          <p:cNvPr id="552" name="Foliennummer"/>
          <p:cNvSpPr txBox="1"/>
          <p:nvPr>
            <p:ph type="sldNum" sz="quarter" idx="4294967295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53" name="logo.svg" descr="logo.sv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730975" y="11350578"/>
            <a:ext cx="2178060" cy="19221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4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50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Lessons Learn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Lessons Learned</a:t>
            </a:r>
          </a:p>
        </p:txBody>
      </p:sp>
      <p:pic>
        <p:nvPicPr>
          <p:cNvPr id="556" name="logo.svg" descr="logo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30975" y="11350578"/>
            <a:ext cx="2178060" cy="19221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5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Lessons Learn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Lessons Learned</a:t>
            </a:r>
          </a:p>
        </p:txBody>
      </p:sp>
      <p:sp>
        <p:nvSpPr>
          <p:cNvPr id="559" name="Komplexität des Projektes unterschätz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Komplexität des Projektes unterschätzt</a:t>
            </a:r>
          </a:p>
          <a:p>
            <a:pPr/>
            <a:r>
              <a:t>Kommunikation innerhalb des Teams</a:t>
            </a:r>
          </a:p>
          <a:p>
            <a:pPr lvl="1"/>
            <a:r>
              <a:t>Regelmäßige Meetings haben geholfen</a:t>
            </a:r>
          </a:p>
          <a:p>
            <a:pPr/>
            <a:r>
              <a:t>GitHub Pull Requests</a:t>
            </a:r>
          </a:p>
        </p:txBody>
      </p:sp>
      <p:sp>
        <p:nvSpPr>
          <p:cNvPr id="560" name="Allgemei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Allgemein</a:t>
            </a:r>
          </a:p>
        </p:txBody>
      </p:sp>
      <p:sp>
        <p:nvSpPr>
          <p:cNvPr id="561" name="Foliennumm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62" name="logo.svg" descr="logo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30975" y="11350578"/>
            <a:ext cx="2178060" cy="19221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5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usgangssitu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Ausgangssituation</a:t>
            </a:r>
          </a:p>
        </p:txBody>
      </p:sp>
      <p:sp>
        <p:nvSpPr>
          <p:cNvPr id="187" name="Analyse und Verbesserung der Genauigkeit bei der Vorhersage von Plan- und Ist-Werte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Analyse und Verbesserung der Genauigkeit bei der Vorhersage von Plan- und Ist-Werten</a:t>
            </a:r>
          </a:p>
          <a:p>
            <a:pPr/>
            <a:r>
              <a:t>Nutzen für Kunden (Flugladeplanung24) herstellen</a:t>
            </a:r>
          </a:p>
          <a:p>
            <a:pPr lvl="1"/>
            <a:r>
              <a:t>Maximale Zuladung effektiver Nutzen kann</a:t>
            </a:r>
          </a:p>
          <a:p>
            <a:pPr lvl="1"/>
            <a:r>
              <a:t>Helfen die Prozesse besser zu versehen </a:t>
            </a:r>
          </a:p>
          <a:p>
            <a:pPr/>
            <a:r>
              <a:t>Durch die Analysen dem Kunden die Möglichkeit bieten, Optimierungen durchzuführen</a:t>
            </a:r>
          </a:p>
        </p:txBody>
      </p:sp>
      <p:sp>
        <p:nvSpPr>
          <p:cNvPr id="188" name="Folien-Untertitel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9" name="Foliennummer"/>
          <p:cNvSpPr txBox="1"/>
          <p:nvPr>
            <p:ph type="sldNum" sz="quarter" idx="4294967295"/>
          </p:nvPr>
        </p:nvSpPr>
        <p:spPr>
          <a:xfrm>
            <a:off x="12061189" y="12684760"/>
            <a:ext cx="26162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0" name="logo.svg" descr="logo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30975" y="11350578"/>
            <a:ext cx="2178060" cy="19221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5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Lessons Learn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Lessons Learned</a:t>
            </a:r>
          </a:p>
        </p:txBody>
      </p:sp>
      <p:sp>
        <p:nvSpPr>
          <p:cNvPr id="565" name="Celonis deutlich komplizierter als gedach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Celonis deutlich komplizierter als gedacht</a:t>
            </a:r>
          </a:p>
          <a:p>
            <a:pPr/>
            <a:r>
              <a:t>Process Mining schwierig</a:t>
            </a:r>
          </a:p>
          <a:p>
            <a:pPr/>
            <a:r>
              <a:t>Integration der Daten </a:t>
            </a:r>
          </a:p>
        </p:txBody>
      </p:sp>
      <p:sp>
        <p:nvSpPr>
          <p:cNvPr id="566" name="Prozessanalys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Prozessanalyse</a:t>
            </a:r>
          </a:p>
        </p:txBody>
      </p:sp>
      <p:sp>
        <p:nvSpPr>
          <p:cNvPr id="567" name="Foliennumm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68" name="logo.svg" descr="logo.sv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730975" y="11350578"/>
            <a:ext cx="2178060" cy="19221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5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Lessons Learn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Lessons Learned</a:t>
            </a:r>
          </a:p>
        </p:txBody>
      </p:sp>
      <p:sp>
        <p:nvSpPr>
          <p:cNvPr id="573" name="CSV-Dateien ungeeignet für große Datenmengen ➔ Parquet als Alternative gut geeignet ➔ aber: teilweise nicht unterstützt (Celonis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CSV-Dateien ungeeignet für große Datenmengen</a:t>
            </a:r>
            <a:br/>
            <a:r>
              <a:t>➔ Parquet als Alternative gut geeignet</a:t>
            </a:r>
            <a:br/>
            <a:r>
              <a:t>➔ aber: teilweise nicht unterstützt (Celonis)</a:t>
            </a:r>
          </a:p>
          <a:p>
            <a:pPr/>
            <a:r>
              <a:t>GitHub 100Mb File-Limit ➔ Upload in Chunks</a:t>
            </a:r>
          </a:p>
          <a:p>
            <a:pPr/>
            <a:r>
              <a:t>Multiprocessing elementar in der Daten Extraktion ➔ Zeitreduktion</a:t>
            </a:r>
          </a:p>
          <a:p>
            <a:pPr/>
            <a:r>
              <a:t>Reguläre Ausdrücke sind Fluch und Segen zugleich</a:t>
            </a:r>
          </a:p>
          <a:p>
            <a:pPr/>
            <a:r>
              <a:t>Semantisch fehlerhafte Daten ➔ Bereinigung</a:t>
            </a:r>
          </a:p>
          <a:p>
            <a:pPr/>
            <a:r>
              <a:t>Integration verschiedener Arbeiten</a:t>
            </a:r>
          </a:p>
        </p:txBody>
      </p:sp>
      <p:sp>
        <p:nvSpPr>
          <p:cNvPr id="574" name="Data Engineering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Data Engineering</a:t>
            </a:r>
          </a:p>
        </p:txBody>
      </p:sp>
      <p:sp>
        <p:nvSpPr>
          <p:cNvPr id="575" name="Foliennumm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76" name="logo.svg" descr="logo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30975" y="11350578"/>
            <a:ext cx="2178060" cy="19221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5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The End"/>
          <p:cNvSpPr txBox="1"/>
          <p:nvPr>
            <p:ph type="body" sz="half" idx="1"/>
          </p:nvPr>
        </p:nvSpPr>
        <p:spPr>
          <a:xfrm>
            <a:off x="1219200" y="4200908"/>
            <a:ext cx="21945600" cy="4269708"/>
          </a:xfrm>
          <a:prstGeom prst="rect">
            <a:avLst/>
          </a:prstGeom>
        </p:spPr>
        <p:txBody>
          <a:bodyPr/>
          <a:lstStyle>
            <a:lvl1pPr defTabSz="2365248">
              <a:defRPr sz="21728">
                <a:gradFill flip="none" rotWithShape="1">
                  <a:gsLst>
                    <a:gs pos="0">
                      <a:schemeClr val="accent1">
                        <a:hueOff val="-217956"/>
                        <a:satOff val="14368"/>
                        <a:lumOff val="17764"/>
                      </a:schemeClr>
                    </a:gs>
                    <a:gs pos="100000">
                      <a:schemeClr val="accent1">
                        <a:hueOff val="500245"/>
                        <a:satOff val="-10748"/>
                        <a:lumOff val="-7672"/>
                      </a:schemeClr>
                    </a:gs>
                  </a:gsLst>
                  <a:lin ang="15180000" scaled="0"/>
                </a:gradFill>
              </a:defRPr>
            </a:lvl1pPr>
          </a:lstStyle>
          <a:p>
            <a:pPr/>
            <a:r>
              <a:t>The End</a:t>
            </a:r>
          </a:p>
        </p:txBody>
      </p:sp>
      <p:pic>
        <p:nvPicPr>
          <p:cNvPr id="579" name="logo.svg" descr="logo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30975" y="11350578"/>
            <a:ext cx="2178060" cy="19221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0" advTm="1000" p14:dur="15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Rechteck"/>
          <p:cNvSpPr/>
          <p:nvPr/>
        </p:nvSpPr>
        <p:spPr>
          <a:xfrm>
            <a:off x="0" y="-1"/>
            <a:ext cx="24550230" cy="13716001"/>
          </a:xfrm>
          <a:prstGeom prst="rect">
            <a:avLst/>
          </a:prstGeom>
          <a:solidFill>
            <a:srgbClr val="F9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pic>
        <p:nvPicPr>
          <p:cNvPr id="582" name="logo.svg" descr="logo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97213" y="1302809"/>
            <a:ext cx="12589574" cy="111103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8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Ausgangssitu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Ausgangssituation</a:t>
            </a:r>
          </a:p>
        </p:txBody>
      </p:sp>
      <p:sp>
        <p:nvSpPr>
          <p:cNvPr id="193" name="Datensatz umfasst Fluginformationen für drei Regione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Datensatz umfasst Fluginformationen für drei Regionen</a:t>
            </a:r>
          </a:p>
          <a:p>
            <a:pPr lvl="1"/>
            <a:r>
              <a:t>Europa, Asien, Amerika</a:t>
            </a:r>
          </a:p>
          <a:p>
            <a:pPr/>
            <a:r>
              <a:t>Enthält folgende Spalten:</a:t>
            </a:r>
          </a:p>
          <a:p>
            <a:pPr lvl="1">
              <a:defRPr sz="4100"/>
            </a:pPr>
            <a:r>
              <a:rPr>
                <a:latin typeface="Menlo Regular"/>
                <a:ea typeface="Menlo Regular"/>
                <a:cs typeface="Menlo Regular"/>
                <a:sym typeface="Menlo Regular"/>
              </a:rPr>
              <a:t>id</a:t>
            </a:r>
            <a:r>
              <a:t>, </a:t>
            </a:r>
            <a:r>
              <a:rPr>
                <a:latin typeface="Menlo Regular"/>
                <a:ea typeface="Menlo Regular"/>
                <a:cs typeface="Menlo Regular"/>
                <a:sym typeface="Menlo Regular"/>
              </a:rPr>
              <a:t>creation_time</a:t>
            </a:r>
            <a:r>
              <a:t>, </a:t>
            </a:r>
            <a:r>
              <a:rPr>
                <a:latin typeface="Menlo Regular"/>
                <a:ea typeface="Menlo Regular"/>
                <a:cs typeface="Menlo Regular"/>
                <a:sym typeface="Menlo Regular"/>
              </a:rPr>
              <a:t>airline_code</a:t>
            </a:r>
            <a:r>
              <a:t>, </a:t>
            </a:r>
            <a:r>
              <a:rPr>
                <a:latin typeface="Menlo Regular"/>
                <a:ea typeface="Menlo Regular"/>
                <a:cs typeface="Menlo Regular"/>
                <a:sym typeface="Menlo Regular"/>
              </a:rPr>
              <a:t>flight_number</a:t>
            </a:r>
            <a:r>
              <a:t>, </a:t>
            </a:r>
            <a:r>
              <a:rPr>
                <a:latin typeface="Menlo Regular"/>
                <a:ea typeface="Menlo Regular"/>
                <a:cs typeface="Menlo Regular"/>
                <a:sym typeface="Menlo Regular"/>
              </a:rPr>
              <a:t>flight_data</a:t>
            </a:r>
            <a:r>
              <a:t>, </a:t>
            </a:r>
            <a:r>
              <a:rPr>
                <a:latin typeface="Menlo Regular"/>
                <a:ea typeface="Menlo Regular"/>
                <a:cs typeface="Menlo Regular"/>
                <a:sym typeface="Menlo Regular"/>
              </a:rPr>
              <a:t>departure_airport</a:t>
            </a:r>
            <a:r>
              <a:t>, </a:t>
            </a:r>
            <a:r>
              <a:rPr>
                <a:latin typeface="Menlo Regular"/>
                <a:ea typeface="Menlo Regular"/>
                <a:cs typeface="Menlo Regular"/>
                <a:sym typeface="Menlo Regular"/>
              </a:rPr>
              <a:t>user_name</a:t>
            </a:r>
            <a:r>
              <a:t>, </a:t>
            </a:r>
            <a:r>
              <a:rPr>
                <a:latin typeface="Menlo Regular"/>
                <a:ea typeface="Menlo Regular"/>
                <a:cs typeface="Menlo Regular"/>
                <a:sym typeface="Menlo Regular"/>
              </a:rPr>
              <a:t>action_name</a:t>
            </a:r>
            <a:r>
              <a:t>, </a:t>
            </a:r>
            <a:r>
              <a:rPr>
                <a:latin typeface="Menlo Regular"/>
                <a:ea typeface="Menlo Regular"/>
                <a:cs typeface="Menlo Regular"/>
                <a:sym typeface="Menlo Regular"/>
              </a:rPr>
              <a:t>header_line</a:t>
            </a:r>
            <a:r>
              <a:t>, </a:t>
            </a:r>
            <a:r>
              <a:rPr>
                <a:latin typeface="Menlo Regular"/>
                <a:ea typeface="Menlo Regular"/>
                <a:cs typeface="Menlo Regular"/>
                <a:sym typeface="Menlo Regular"/>
              </a:rPr>
              <a:t>entry_details</a:t>
            </a:r>
          </a:p>
          <a:p>
            <a:pPr/>
            <a:r>
              <a:t>entry_details hat besondere Bedeutung für die Analyse</a:t>
            </a:r>
          </a:p>
        </p:txBody>
      </p:sp>
      <p:sp>
        <p:nvSpPr>
          <p:cNvPr id="194" name="Date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Daten</a:t>
            </a:r>
          </a:p>
        </p:txBody>
      </p:sp>
      <p:pic>
        <p:nvPicPr>
          <p:cNvPr id="195" name="logo.svg" descr="logo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30975" y="11350578"/>
            <a:ext cx="2178060" cy="19221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5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Data Enginee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Engineering</a:t>
            </a:r>
          </a:p>
        </p:txBody>
      </p:sp>
      <p:pic>
        <p:nvPicPr>
          <p:cNvPr id="198" name="logo.svg" descr="logo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30975" y="11350578"/>
            <a:ext cx="2178060" cy="19221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5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Data Enginee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Engineering</a:t>
            </a:r>
          </a:p>
        </p:txBody>
      </p:sp>
      <p:sp>
        <p:nvSpPr>
          <p:cNvPr id="201" name="Folien-Untertitel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2" name="Foliennummer"/>
          <p:cNvSpPr txBox="1"/>
          <p:nvPr>
            <p:ph type="sldNum" sz="quarter" idx="4294967295"/>
          </p:nvPr>
        </p:nvSpPr>
        <p:spPr>
          <a:xfrm>
            <a:off x="12061189" y="12684760"/>
            <a:ext cx="26162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3" name="logo.svg" descr="logo.sv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730975" y="11350578"/>
            <a:ext cx="2178060" cy="1922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Apache_Parquet_logo.svg" descr="Apache_Parquet_logo.svg"/>
          <p:cNvPicPr>
            <a:picLocks noChangeAspect="1"/>
          </p:cNvPicPr>
          <p:nvPr/>
        </p:nvPicPr>
        <p:blipFill>
          <a:blip r:embed="rId4">
            <a:extLst/>
          </a:blip>
          <a:srcRect l="0" t="0" r="72239" b="0"/>
          <a:stretch>
            <a:fillRect/>
          </a:stretch>
        </p:blipFill>
        <p:spPr>
          <a:xfrm>
            <a:off x="4932301" y="5888587"/>
            <a:ext cx="1855497" cy="1363628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.parquet"/>
          <p:cNvSpPr/>
          <p:nvPr/>
        </p:nvSpPr>
        <p:spPr>
          <a:xfrm>
            <a:off x="4031249" y="7353849"/>
            <a:ext cx="3657601" cy="555753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2438400">
              <a:spcBef>
                <a:spcPts val="0"/>
              </a:spcBef>
              <a:defRPr sz="2400"/>
            </a:lvl1pPr>
          </a:lstStyle>
          <a:p>
            <a:pPr/>
            <a:r>
              <a:t>.parquet</a:t>
            </a:r>
          </a:p>
        </p:txBody>
      </p:sp>
      <p:pic>
        <p:nvPicPr>
          <p:cNvPr id="206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5400000">
            <a:off x="2689936" y="5870547"/>
            <a:ext cx="1727201" cy="172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28960" y="4041350"/>
            <a:ext cx="1245833" cy="1245833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Europe"/>
          <p:cNvSpPr/>
          <p:nvPr/>
        </p:nvSpPr>
        <p:spPr>
          <a:xfrm>
            <a:off x="-276924" y="5388782"/>
            <a:ext cx="3657601" cy="555753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2438400">
              <a:spcBef>
                <a:spcPts val="0"/>
              </a:spcBef>
              <a:defRPr sz="2400"/>
            </a:lvl1pPr>
          </a:lstStyle>
          <a:p>
            <a:pPr/>
            <a:r>
              <a:t>Europe</a:t>
            </a:r>
          </a:p>
        </p:txBody>
      </p:sp>
      <p:pic>
        <p:nvPicPr>
          <p:cNvPr id="209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28939" y="6111232"/>
            <a:ext cx="1245833" cy="1245832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America"/>
          <p:cNvSpPr/>
          <p:nvPr/>
        </p:nvSpPr>
        <p:spPr>
          <a:xfrm>
            <a:off x="-276945" y="7458663"/>
            <a:ext cx="3657601" cy="555753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2438400">
              <a:spcBef>
                <a:spcPts val="0"/>
              </a:spcBef>
              <a:defRPr sz="2400"/>
            </a:lvl1pPr>
          </a:lstStyle>
          <a:p>
            <a:pPr/>
            <a:r>
              <a:t>America</a:t>
            </a:r>
          </a:p>
        </p:txBody>
      </p:sp>
      <p:pic>
        <p:nvPicPr>
          <p:cNvPr id="211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28939" y="8181154"/>
            <a:ext cx="1245833" cy="1245833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Asia"/>
          <p:cNvSpPr/>
          <p:nvPr/>
        </p:nvSpPr>
        <p:spPr>
          <a:xfrm>
            <a:off x="-276945" y="9528586"/>
            <a:ext cx="3657601" cy="555753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2438400">
              <a:spcBef>
                <a:spcPts val="0"/>
              </a:spcBef>
              <a:defRPr sz="2400"/>
            </a:lvl1pPr>
          </a:lstStyle>
          <a:p>
            <a:pPr/>
            <a:r>
              <a:t>Asia</a:t>
            </a:r>
          </a:p>
        </p:txBody>
      </p:sp>
      <p:sp>
        <p:nvSpPr>
          <p:cNvPr id="213" name="Linien"/>
          <p:cNvSpPr/>
          <p:nvPr/>
        </p:nvSpPr>
        <p:spPr>
          <a:xfrm>
            <a:off x="13829949" y="6682971"/>
            <a:ext cx="1855392" cy="1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14" name="pasted-movie.png" descr="pasted-movi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02552" y="4510209"/>
            <a:ext cx="1363664" cy="1363664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Geographic Data"/>
          <p:cNvSpPr/>
          <p:nvPr/>
        </p:nvSpPr>
        <p:spPr>
          <a:xfrm>
            <a:off x="7655583" y="5975472"/>
            <a:ext cx="3657601" cy="555753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2438400">
              <a:spcBef>
                <a:spcPts val="0"/>
              </a:spcBef>
              <a:defRPr sz="2400"/>
            </a:lvl1pPr>
          </a:lstStyle>
          <a:p>
            <a:pPr/>
            <a:r>
              <a:t>Geographic Data</a:t>
            </a:r>
          </a:p>
        </p:txBody>
      </p:sp>
      <p:sp>
        <p:nvSpPr>
          <p:cNvPr id="216" name="Linien"/>
          <p:cNvSpPr/>
          <p:nvPr/>
        </p:nvSpPr>
        <p:spPr>
          <a:xfrm>
            <a:off x="7302856" y="6734147"/>
            <a:ext cx="4317556" cy="1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7" name="Pluszeichen"/>
          <p:cNvSpPr/>
          <p:nvPr/>
        </p:nvSpPr>
        <p:spPr>
          <a:xfrm>
            <a:off x="7907011" y="4851300"/>
            <a:ext cx="681482" cy="6814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fill="norm" stroke="1" extrusionOk="0">
                <a:moveTo>
                  <a:pt x="8909" y="0"/>
                </a:moveTo>
                <a:cubicBezTo>
                  <a:pt x="8827" y="0"/>
                  <a:pt x="8758" y="68"/>
                  <a:pt x="8758" y="151"/>
                </a:cubicBezTo>
                <a:lnTo>
                  <a:pt x="8758" y="8694"/>
                </a:lnTo>
                <a:cubicBezTo>
                  <a:pt x="8758" y="8730"/>
                  <a:pt x="8730" y="8759"/>
                  <a:pt x="8693" y="8759"/>
                </a:cubicBezTo>
                <a:lnTo>
                  <a:pt x="151" y="8759"/>
                </a:lnTo>
                <a:cubicBezTo>
                  <a:pt x="68" y="8759"/>
                  <a:pt x="0" y="8826"/>
                  <a:pt x="0" y="8910"/>
                </a:cubicBezTo>
                <a:lnTo>
                  <a:pt x="0" y="12690"/>
                </a:lnTo>
                <a:cubicBezTo>
                  <a:pt x="0" y="12773"/>
                  <a:pt x="68" y="12841"/>
                  <a:pt x="151" y="12841"/>
                </a:cubicBezTo>
                <a:lnTo>
                  <a:pt x="8693" y="12841"/>
                </a:lnTo>
                <a:cubicBezTo>
                  <a:pt x="8730" y="12841"/>
                  <a:pt x="8758" y="12870"/>
                  <a:pt x="8758" y="12906"/>
                </a:cubicBezTo>
                <a:lnTo>
                  <a:pt x="8758" y="21449"/>
                </a:lnTo>
                <a:cubicBezTo>
                  <a:pt x="8758" y="21532"/>
                  <a:pt x="8826" y="21600"/>
                  <a:pt x="8909" y="21600"/>
                </a:cubicBezTo>
                <a:lnTo>
                  <a:pt x="12690" y="21600"/>
                </a:lnTo>
                <a:cubicBezTo>
                  <a:pt x="12773" y="21600"/>
                  <a:pt x="12841" y="21532"/>
                  <a:pt x="12841" y="21449"/>
                </a:cubicBezTo>
                <a:lnTo>
                  <a:pt x="12841" y="12906"/>
                </a:lnTo>
                <a:cubicBezTo>
                  <a:pt x="12841" y="12870"/>
                  <a:pt x="12870" y="12841"/>
                  <a:pt x="12906" y="12841"/>
                </a:cubicBezTo>
                <a:lnTo>
                  <a:pt x="21449" y="12841"/>
                </a:lnTo>
                <a:cubicBezTo>
                  <a:pt x="21531" y="12841"/>
                  <a:pt x="21600" y="12773"/>
                  <a:pt x="21599" y="12690"/>
                </a:cubicBezTo>
                <a:lnTo>
                  <a:pt x="21599" y="8910"/>
                </a:lnTo>
                <a:cubicBezTo>
                  <a:pt x="21599" y="8827"/>
                  <a:pt x="21532" y="8759"/>
                  <a:pt x="21449" y="8759"/>
                </a:cubicBezTo>
                <a:lnTo>
                  <a:pt x="12906" y="8759"/>
                </a:lnTo>
                <a:cubicBezTo>
                  <a:pt x="12870" y="8759"/>
                  <a:pt x="12841" y="8730"/>
                  <a:pt x="12841" y="8694"/>
                </a:cubicBezTo>
                <a:lnTo>
                  <a:pt x="12841" y="151"/>
                </a:lnTo>
                <a:cubicBezTo>
                  <a:pt x="12841" y="68"/>
                  <a:pt x="12773" y="0"/>
                  <a:pt x="12690" y="0"/>
                </a:cubicBezTo>
                <a:lnTo>
                  <a:pt x="8909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pic>
        <p:nvPicPr>
          <p:cNvPr id="218" name="pasted-movie.png" descr="pasted-movi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135575" y="5819033"/>
            <a:ext cx="1572104" cy="1572104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Enriched Dataset"/>
          <p:cNvSpPr/>
          <p:nvPr/>
        </p:nvSpPr>
        <p:spPr>
          <a:xfrm>
            <a:off x="11092827" y="7492736"/>
            <a:ext cx="3657601" cy="555753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2438400">
              <a:spcBef>
                <a:spcPts val="0"/>
              </a:spcBef>
              <a:defRPr sz="2400"/>
            </a:lvl1pPr>
          </a:lstStyle>
          <a:p>
            <a:pPr/>
            <a:r>
              <a:t>Enriched Dataset</a:t>
            </a:r>
          </a:p>
        </p:txBody>
      </p:sp>
      <p:pic>
        <p:nvPicPr>
          <p:cNvPr id="220" name="Apache_Parquet_logo.svg" descr="Apache_Parquet_logo.svg"/>
          <p:cNvPicPr>
            <a:picLocks noChangeAspect="1"/>
          </p:cNvPicPr>
          <p:nvPr/>
        </p:nvPicPr>
        <p:blipFill>
          <a:blip r:embed="rId4">
            <a:extLst/>
          </a:blip>
          <a:srcRect l="0" t="0" r="72239" b="0"/>
          <a:stretch>
            <a:fillRect/>
          </a:stretch>
        </p:blipFill>
        <p:spPr>
          <a:xfrm>
            <a:off x="15807692" y="5793318"/>
            <a:ext cx="1855497" cy="1363627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.parquet"/>
          <p:cNvSpPr/>
          <p:nvPr/>
        </p:nvSpPr>
        <p:spPr>
          <a:xfrm>
            <a:off x="14906640" y="7258580"/>
            <a:ext cx="3657601" cy="555753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2438400">
              <a:spcBef>
                <a:spcPts val="0"/>
              </a:spcBef>
              <a:defRPr sz="2400"/>
            </a:lvl1pPr>
          </a:lstStyle>
          <a:p>
            <a:pPr/>
            <a:r>
              <a:t>.parquet</a:t>
            </a:r>
          </a:p>
        </p:txBody>
      </p:sp>
      <p:sp>
        <p:nvSpPr>
          <p:cNvPr id="222" name="Linien"/>
          <p:cNvSpPr/>
          <p:nvPr/>
        </p:nvSpPr>
        <p:spPr>
          <a:xfrm>
            <a:off x="17894879" y="6682971"/>
            <a:ext cx="1855392" cy="1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23" name="pasted-movie.png" descr="pasted-movi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9900193" y="5230115"/>
            <a:ext cx="2190293" cy="2190294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Data Exploration"/>
          <p:cNvSpPr/>
          <p:nvPr/>
        </p:nvSpPr>
        <p:spPr>
          <a:xfrm>
            <a:off x="19166569" y="7522068"/>
            <a:ext cx="3657601" cy="555753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2438400">
              <a:spcBef>
                <a:spcPts val="0"/>
              </a:spcBef>
              <a:defRPr sz="2400"/>
            </a:lvl1pPr>
          </a:lstStyle>
          <a:p>
            <a:pPr/>
            <a:r>
              <a:t>Data Exploration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nodeType="with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Class="entr" nodeType="with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Class="entr" nodeType="with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Class="entr" nodeType="with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Class="entr" nodeType="with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Class="entr" nodeType="with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7" grpId="1"/>
      <p:bldP build="whole" bldLvl="1" animBg="1" rev="0" advAuto="0" spid="223" grpId="13"/>
      <p:bldP build="whole" bldLvl="1" animBg="1" rev="0" advAuto="0" spid="213" grpId="10"/>
      <p:bldP build="whole" bldLvl="1" animBg="1" rev="0" advAuto="0" spid="218" grpId="9"/>
      <p:bldP build="whole" bldLvl="1" animBg="1" rev="0" advAuto="0" spid="209" grpId="2"/>
      <p:bldP build="whole" bldLvl="1" animBg="1" rev="0" advAuto="0" spid="217" grpId="8"/>
      <p:bldP build="whole" bldLvl="1" animBg="1" rev="0" advAuto="0" spid="216" grpId="6"/>
      <p:bldP build="whole" bldLvl="1" animBg="1" rev="0" advAuto="0" spid="211" grpId="3"/>
      <p:bldP build="whole" bldLvl="1" animBg="1" rev="0" advAuto="0" spid="206" grpId="4"/>
      <p:bldP build="whole" bldLvl="1" animBg="1" rev="0" advAuto="0" spid="222" grpId="12"/>
      <p:bldP build="whole" bldLvl="1" animBg="1" rev="0" advAuto="0" spid="204" grpId="5"/>
      <p:bldP build="whole" bldLvl="1" animBg="1" rev="0" advAuto="0" spid="220" grpId="11"/>
      <p:bldP build="whole" bldLvl="1" animBg="1" rev="0" advAuto="0" spid="214" grpId="7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Data Enginee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Engineering</a:t>
            </a:r>
          </a:p>
        </p:txBody>
      </p:sp>
      <p:sp>
        <p:nvSpPr>
          <p:cNvPr id="229" name="Folien-Untertitel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0" name="Foliennummer"/>
          <p:cNvSpPr txBox="1"/>
          <p:nvPr>
            <p:ph type="sldNum" sz="quarter" idx="4294967295"/>
          </p:nvPr>
        </p:nvSpPr>
        <p:spPr>
          <a:xfrm>
            <a:off x="12052427" y="12684760"/>
            <a:ext cx="279147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1" name="logo.svg" descr="logo.sv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730975" y="11350578"/>
            <a:ext cx="2178060" cy="192215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1" name="Gruppieren"/>
          <p:cNvGrpSpPr/>
          <p:nvPr/>
        </p:nvGrpSpPr>
        <p:grpSpPr>
          <a:xfrm>
            <a:off x="-276945" y="4041351"/>
            <a:ext cx="23101115" cy="6042988"/>
            <a:chOff x="-1205884" y="0"/>
            <a:chExt cx="23101113" cy="6042987"/>
          </a:xfrm>
        </p:grpSpPr>
        <p:grpSp>
          <p:nvGrpSpPr>
            <p:cNvPr id="234" name="Gruppieren"/>
            <p:cNvGrpSpPr/>
            <p:nvPr/>
          </p:nvGrpSpPr>
          <p:grpSpPr>
            <a:xfrm>
              <a:off x="3102309" y="1847236"/>
              <a:ext cx="3657601" cy="2021015"/>
              <a:chOff x="0" y="0"/>
              <a:chExt cx="3657600" cy="2021014"/>
            </a:xfrm>
          </p:grpSpPr>
          <p:pic>
            <p:nvPicPr>
              <p:cNvPr id="232" name="Apache_Parquet_logo.svg" descr="Apache_Parquet_logo.sv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72239" b="0"/>
              <a:stretch>
                <a:fillRect/>
              </a:stretch>
            </p:blipFill>
            <p:spPr>
              <a:xfrm>
                <a:off x="901051" y="0"/>
                <a:ext cx="1855498" cy="136362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33" name="Caption"/>
              <p:cNvSpPr/>
              <p:nvPr/>
            </p:nvSpPr>
            <p:spPr>
              <a:xfrm>
                <a:off x="0" y="1465262"/>
                <a:ext cx="3657601" cy="555753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2438400">
                  <a:spcBef>
                    <a:spcPts val="0"/>
                  </a:spcBef>
                  <a:defRPr sz="2400"/>
                </a:lvl1pPr>
              </a:lstStyle>
              <a:p>
                <a:pPr/>
                <a:r>
                  <a:t>.parquet</a:t>
                </a:r>
              </a:p>
            </p:txBody>
          </p:sp>
        </p:grpSp>
        <p:pic>
          <p:nvPicPr>
            <p:cNvPr id="235" name="pasted-movie.png" descr="pasted-movi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 rot="5400000">
              <a:off x="1760996" y="1829196"/>
              <a:ext cx="1727201" cy="1727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8" name="Gruppieren"/>
            <p:cNvGrpSpPr/>
            <p:nvPr/>
          </p:nvGrpSpPr>
          <p:grpSpPr>
            <a:xfrm>
              <a:off x="-1205864" y="0"/>
              <a:ext cx="3657601" cy="1903184"/>
              <a:chOff x="0" y="0"/>
              <a:chExt cx="3657600" cy="1903183"/>
            </a:xfrm>
          </p:grpSpPr>
          <p:pic>
            <p:nvPicPr>
              <p:cNvPr id="236" name="pasted-movie.png" descr="pasted-movie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205884" y="0"/>
                <a:ext cx="1245833" cy="124583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37" name="Caption"/>
              <p:cNvSpPr/>
              <p:nvPr/>
            </p:nvSpPr>
            <p:spPr>
              <a:xfrm>
                <a:off x="0" y="1347431"/>
                <a:ext cx="3657601" cy="555753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2438400">
                  <a:spcBef>
                    <a:spcPts val="0"/>
                  </a:spcBef>
                  <a:defRPr sz="2400"/>
                </a:lvl1pPr>
              </a:lstStyle>
              <a:p>
                <a:pPr/>
                <a:r>
                  <a:t>Europe</a:t>
                </a:r>
              </a:p>
            </p:txBody>
          </p:sp>
        </p:grpSp>
        <p:grpSp>
          <p:nvGrpSpPr>
            <p:cNvPr id="241" name="Gruppieren"/>
            <p:cNvGrpSpPr/>
            <p:nvPr/>
          </p:nvGrpSpPr>
          <p:grpSpPr>
            <a:xfrm>
              <a:off x="-1205885" y="2069881"/>
              <a:ext cx="3657601" cy="1903184"/>
              <a:chOff x="0" y="0"/>
              <a:chExt cx="3657600" cy="1903183"/>
            </a:xfrm>
          </p:grpSpPr>
          <p:pic>
            <p:nvPicPr>
              <p:cNvPr id="239" name="pasted-movie.png" descr="pasted-movie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205884" y="0"/>
                <a:ext cx="1245833" cy="124583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40" name="Caption"/>
              <p:cNvSpPr/>
              <p:nvPr/>
            </p:nvSpPr>
            <p:spPr>
              <a:xfrm>
                <a:off x="0" y="1347431"/>
                <a:ext cx="3657601" cy="555753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2438400">
                  <a:spcBef>
                    <a:spcPts val="0"/>
                  </a:spcBef>
                  <a:defRPr sz="2400"/>
                </a:lvl1pPr>
              </a:lstStyle>
              <a:p>
                <a:pPr/>
                <a:r>
                  <a:t>America</a:t>
                </a:r>
              </a:p>
            </p:txBody>
          </p:sp>
        </p:grpSp>
        <p:grpSp>
          <p:nvGrpSpPr>
            <p:cNvPr id="244" name="Gruppieren"/>
            <p:cNvGrpSpPr/>
            <p:nvPr/>
          </p:nvGrpSpPr>
          <p:grpSpPr>
            <a:xfrm>
              <a:off x="-1205885" y="4139803"/>
              <a:ext cx="3657601" cy="1903185"/>
              <a:chOff x="0" y="0"/>
              <a:chExt cx="3657600" cy="1903183"/>
            </a:xfrm>
          </p:grpSpPr>
          <p:pic>
            <p:nvPicPr>
              <p:cNvPr id="242" name="pasted-movie.png" descr="pasted-movie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205884" y="0"/>
                <a:ext cx="1245833" cy="124583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43" name="Caption"/>
              <p:cNvSpPr/>
              <p:nvPr/>
            </p:nvSpPr>
            <p:spPr>
              <a:xfrm>
                <a:off x="0" y="1347431"/>
                <a:ext cx="3657601" cy="555753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2438400">
                  <a:spcBef>
                    <a:spcPts val="0"/>
                  </a:spcBef>
                  <a:defRPr sz="2400"/>
                </a:lvl1pPr>
              </a:lstStyle>
              <a:p>
                <a:pPr/>
                <a:r>
                  <a:t>Asia</a:t>
                </a:r>
              </a:p>
            </p:txBody>
          </p:sp>
        </p:grpSp>
        <p:sp>
          <p:nvSpPr>
            <p:cNvPr id="245" name="Linien"/>
            <p:cNvSpPr/>
            <p:nvPr/>
          </p:nvSpPr>
          <p:spPr>
            <a:xfrm>
              <a:off x="12901010" y="2641620"/>
              <a:ext cx="1855391" cy="1"/>
            </a:xfrm>
            <a:prstGeom prst="line">
              <a:avLst/>
            </a:prstGeom>
            <a:noFill/>
            <a:ln w="1397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grpSp>
          <p:nvGrpSpPr>
            <p:cNvPr id="248" name="Gruppieren"/>
            <p:cNvGrpSpPr/>
            <p:nvPr/>
          </p:nvGrpSpPr>
          <p:grpSpPr>
            <a:xfrm>
              <a:off x="6726644" y="468858"/>
              <a:ext cx="3657601" cy="2021016"/>
              <a:chOff x="0" y="0"/>
              <a:chExt cx="3657600" cy="2021014"/>
            </a:xfrm>
          </p:grpSpPr>
          <p:pic>
            <p:nvPicPr>
              <p:cNvPr id="246" name="pasted-movie.png" descr="pasted-movie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146968" y="0"/>
                <a:ext cx="1363664" cy="136366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47" name="Caption"/>
              <p:cNvSpPr/>
              <p:nvPr/>
            </p:nvSpPr>
            <p:spPr>
              <a:xfrm>
                <a:off x="0" y="1465262"/>
                <a:ext cx="3657601" cy="555753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2438400">
                  <a:spcBef>
                    <a:spcPts val="0"/>
                  </a:spcBef>
                  <a:defRPr sz="2400"/>
                </a:lvl1pPr>
              </a:lstStyle>
              <a:p>
                <a:pPr/>
                <a:r>
                  <a:t>Geographic Data</a:t>
                </a:r>
              </a:p>
            </p:txBody>
          </p:sp>
        </p:grpSp>
        <p:sp>
          <p:nvSpPr>
            <p:cNvPr id="249" name="Linien"/>
            <p:cNvSpPr/>
            <p:nvPr/>
          </p:nvSpPr>
          <p:spPr>
            <a:xfrm>
              <a:off x="6373917" y="2692796"/>
              <a:ext cx="4317555" cy="1"/>
            </a:xfrm>
            <a:prstGeom prst="line">
              <a:avLst/>
            </a:prstGeom>
            <a:noFill/>
            <a:ln w="1397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50" name="Pluszeichen"/>
            <p:cNvSpPr/>
            <p:nvPr/>
          </p:nvSpPr>
          <p:spPr>
            <a:xfrm>
              <a:off x="6978072" y="809949"/>
              <a:ext cx="681482" cy="681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fill="norm" stroke="1" extrusionOk="0">
                  <a:moveTo>
                    <a:pt x="8909" y="0"/>
                  </a:moveTo>
                  <a:cubicBezTo>
                    <a:pt x="8827" y="0"/>
                    <a:pt x="8758" y="68"/>
                    <a:pt x="8758" y="151"/>
                  </a:cubicBezTo>
                  <a:lnTo>
                    <a:pt x="8758" y="8694"/>
                  </a:lnTo>
                  <a:cubicBezTo>
                    <a:pt x="8758" y="8730"/>
                    <a:pt x="8730" y="8759"/>
                    <a:pt x="8693" y="8759"/>
                  </a:cubicBezTo>
                  <a:lnTo>
                    <a:pt x="151" y="8759"/>
                  </a:lnTo>
                  <a:cubicBezTo>
                    <a:pt x="68" y="8759"/>
                    <a:pt x="0" y="8826"/>
                    <a:pt x="0" y="8910"/>
                  </a:cubicBezTo>
                  <a:lnTo>
                    <a:pt x="0" y="12690"/>
                  </a:lnTo>
                  <a:cubicBezTo>
                    <a:pt x="0" y="12773"/>
                    <a:pt x="68" y="12841"/>
                    <a:pt x="151" y="12841"/>
                  </a:cubicBezTo>
                  <a:lnTo>
                    <a:pt x="8693" y="12841"/>
                  </a:lnTo>
                  <a:cubicBezTo>
                    <a:pt x="8730" y="12841"/>
                    <a:pt x="8758" y="12870"/>
                    <a:pt x="8758" y="12906"/>
                  </a:cubicBezTo>
                  <a:lnTo>
                    <a:pt x="8758" y="21449"/>
                  </a:lnTo>
                  <a:cubicBezTo>
                    <a:pt x="8758" y="21532"/>
                    <a:pt x="8826" y="21600"/>
                    <a:pt x="8909" y="21600"/>
                  </a:cubicBezTo>
                  <a:lnTo>
                    <a:pt x="12690" y="21600"/>
                  </a:lnTo>
                  <a:cubicBezTo>
                    <a:pt x="12773" y="21600"/>
                    <a:pt x="12841" y="21532"/>
                    <a:pt x="12841" y="21449"/>
                  </a:cubicBezTo>
                  <a:lnTo>
                    <a:pt x="12841" y="12906"/>
                  </a:lnTo>
                  <a:cubicBezTo>
                    <a:pt x="12841" y="12870"/>
                    <a:pt x="12870" y="12841"/>
                    <a:pt x="12906" y="12841"/>
                  </a:cubicBezTo>
                  <a:lnTo>
                    <a:pt x="21449" y="12841"/>
                  </a:lnTo>
                  <a:cubicBezTo>
                    <a:pt x="21531" y="12841"/>
                    <a:pt x="21600" y="12773"/>
                    <a:pt x="21599" y="12690"/>
                  </a:cubicBezTo>
                  <a:lnTo>
                    <a:pt x="21599" y="8910"/>
                  </a:lnTo>
                  <a:cubicBezTo>
                    <a:pt x="21599" y="8827"/>
                    <a:pt x="21532" y="8759"/>
                    <a:pt x="21449" y="8759"/>
                  </a:cubicBezTo>
                  <a:lnTo>
                    <a:pt x="12906" y="8759"/>
                  </a:lnTo>
                  <a:cubicBezTo>
                    <a:pt x="12870" y="8759"/>
                    <a:pt x="12841" y="8730"/>
                    <a:pt x="12841" y="8694"/>
                  </a:cubicBezTo>
                  <a:lnTo>
                    <a:pt x="12841" y="151"/>
                  </a:lnTo>
                  <a:cubicBezTo>
                    <a:pt x="12841" y="68"/>
                    <a:pt x="12773" y="0"/>
                    <a:pt x="12690" y="0"/>
                  </a:cubicBezTo>
                  <a:lnTo>
                    <a:pt x="890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1303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grpSp>
          <p:nvGrpSpPr>
            <p:cNvPr id="253" name="Gruppieren"/>
            <p:cNvGrpSpPr/>
            <p:nvPr/>
          </p:nvGrpSpPr>
          <p:grpSpPr>
            <a:xfrm>
              <a:off x="10163887" y="1777682"/>
              <a:ext cx="3657601" cy="2229456"/>
              <a:chOff x="0" y="0"/>
              <a:chExt cx="3657600" cy="2229455"/>
            </a:xfrm>
          </p:grpSpPr>
          <p:pic>
            <p:nvPicPr>
              <p:cNvPr id="251" name="pasted-movie.png" descr="pasted-movie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42748" y="0"/>
                <a:ext cx="1572104" cy="157210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52" name="Caption"/>
              <p:cNvSpPr/>
              <p:nvPr/>
            </p:nvSpPr>
            <p:spPr>
              <a:xfrm>
                <a:off x="0" y="1673703"/>
                <a:ext cx="3657601" cy="555753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2438400">
                  <a:spcBef>
                    <a:spcPts val="0"/>
                  </a:spcBef>
                  <a:defRPr sz="2400"/>
                </a:lvl1pPr>
              </a:lstStyle>
              <a:p>
                <a:pPr/>
                <a:r>
                  <a:t>Enriched Dataset</a:t>
                </a:r>
              </a:p>
            </p:txBody>
          </p:sp>
        </p:grpSp>
        <p:grpSp>
          <p:nvGrpSpPr>
            <p:cNvPr id="256" name="Gruppieren"/>
            <p:cNvGrpSpPr/>
            <p:nvPr/>
          </p:nvGrpSpPr>
          <p:grpSpPr>
            <a:xfrm>
              <a:off x="13977700" y="1751967"/>
              <a:ext cx="3657601" cy="2021015"/>
              <a:chOff x="0" y="0"/>
              <a:chExt cx="3657600" cy="2021014"/>
            </a:xfrm>
          </p:grpSpPr>
          <p:pic>
            <p:nvPicPr>
              <p:cNvPr id="254" name="Apache_Parquet_logo.svg" descr="Apache_Parquet_logo.sv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72239" b="0"/>
              <a:stretch>
                <a:fillRect/>
              </a:stretch>
            </p:blipFill>
            <p:spPr>
              <a:xfrm>
                <a:off x="901051" y="0"/>
                <a:ext cx="1855498" cy="136362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55" name="Caption"/>
              <p:cNvSpPr/>
              <p:nvPr/>
            </p:nvSpPr>
            <p:spPr>
              <a:xfrm>
                <a:off x="0" y="1465262"/>
                <a:ext cx="3657601" cy="555753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2438400">
                  <a:spcBef>
                    <a:spcPts val="0"/>
                  </a:spcBef>
                  <a:defRPr sz="2400"/>
                </a:lvl1pPr>
              </a:lstStyle>
              <a:p>
                <a:pPr/>
                <a:r>
                  <a:t>.parquet</a:t>
                </a:r>
              </a:p>
            </p:txBody>
          </p:sp>
        </p:grpSp>
        <p:sp>
          <p:nvSpPr>
            <p:cNvPr id="257" name="Linien"/>
            <p:cNvSpPr/>
            <p:nvPr/>
          </p:nvSpPr>
          <p:spPr>
            <a:xfrm>
              <a:off x="16965939" y="2641620"/>
              <a:ext cx="1855392" cy="1"/>
            </a:xfrm>
            <a:prstGeom prst="line">
              <a:avLst/>
            </a:prstGeom>
            <a:noFill/>
            <a:ln w="1397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grpSp>
          <p:nvGrpSpPr>
            <p:cNvPr id="260" name="Gruppieren"/>
            <p:cNvGrpSpPr/>
            <p:nvPr/>
          </p:nvGrpSpPr>
          <p:grpSpPr>
            <a:xfrm>
              <a:off x="18237629" y="1188764"/>
              <a:ext cx="3657601" cy="2847706"/>
              <a:chOff x="0" y="0"/>
              <a:chExt cx="3657600" cy="2847705"/>
            </a:xfrm>
          </p:grpSpPr>
          <p:pic>
            <p:nvPicPr>
              <p:cNvPr id="258" name="pasted-movie.png" descr="pasted-movie.png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733623" y="0"/>
                <a:ext cx="2190294" cy="21902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59" name="Caption"/>
              <p:cNvSpPr/>
              <p:nvPr/>
            </p:nvSpPr>
            <p:spPr>
              <a:xfrm>
                <a:off x="0" y="2291953"/>
                <a:ext cx="3657601" cy="555753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2438400">
                  <a:spcBef>
                    <a:spcPts val="0"/>
                  </a:spcBef>
                  <a:defRPr sz="2400"/>
                </a:lvl1pPr>
              </a:lstStyle>
              <a:p>
                <a:pPr/>
                <a:r>
                  <a:t>Data Exploration</a:t>
                </a:r>
              </a:p>
            </p:txBody>
          </p:sp>
        </p:grpSp>
      </p:grpSp>
      <p:pic>
        <p:nvPicPr>
          <p:cNvPr id="262" name="pasted-movie.png" descr="pasted-movi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065906" y="7308821"/>
            <a:ext cx="1572105" cy="1572104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Aktionen filtern"/>
          <p:cNvSpPr/>
          <p:nvPr/>
        </p:nvSpPr>
        <p:spPr>
          <a:xfrm>
            <a:off x="4023158" y="8982524"/>
            <a:ext cx="3657601" cy="555753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2438400">
              <a:spcBef>
                <a:spcPts val="0"/>
              </a:spcBef>
              <a:defRPr sz="2400"/>
            </a:lvl1pPr>
          </a:lstStyle>
          <a:p>
            <a:pPr/>
            <a:r>
              <a:t>Aktionen filtern</a:t>
            </a:r>
          </a:p>
        </p:txBody>
      </p:sp>
      <p:pic>
        <p:nvPicPr>
          <p:cNvPr id="264" name="pasted-movie.png" descr="pasted-movi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688058" y="6572121"/>
            <a:ext cx="2177914" cy="2177914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Data Cleansing &amp; Extraction"/>
          <p:cNvSpPr/>
          <p:nvPr/>
        </p:nvSpPr>
        <p:spPr>
          <a:xfrm>
            <a:off x="7948283" y="8851771"/>
            <a:ext cx="3657601" cy="967538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2438400">
              <a:spcBef>
                <a:spcPts val="0"/>
              </a:spcBef>
              <a:defRPr sz="2400"/>
            </a:lvl1pPr>
          </a:lstStyle>
          <a:p>
            <a:pPr/>
            <a:r>
              <a:t>Data Cleansing &amp; Extraction</a:t>
            </a:r>
          </a:p>
        </p:txBody>
      </p:sp>
      <p:pic>
        <p:nvPicPr>
          <p:cNvPr id="266" name="pasted-movie.png" descr="pasted-movi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108061" y="7145132"/>
            <a:ext cx="1572105" cy="1572105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Analysis Dataset"/>
          <p:cNvSpPr/>
          <p:nvPr/>
        </p:nvSpPr>
        <p:spPr>
          <a:xfrm>
            <a:off x="12065313" y="8818836"/>
            <a:ext cx="3657601" cy="555753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2438400">
              <a:spcBef>
                <a:spcPts val="0"/>
              </a:spcBef>
              <a:defRPr sz="2400"/>
            </a:lvl1pPr>
          </a:lstStyle>
          <a:p>
            <a:pPr/>
            <a:r>
              <a:t>Analysis Dataset</a:t>
            </a:r>
          </a:p>
        </p:txBody>
      </p:sp>
      <p:pic>
        <p:nvPicPr>
          <p:cNvPr id="268" name="Apache_Parquet_logo.svg" descr="Apache_Parquet_logo.svg"/>
          <p:cNvPicPr>
            <a:picLocks noChangeAspect="1"/>
          </p:cNvPicPr>
          <p:nvPr/>
        </p:nvPicPr>
        <p:blipFill>
          <a:blip r:embed="rId4">
            <a:extLst/>
          </a:blip>
          <a:srcRect l="0" t="0" r="72239" b="0"/>
          <a:stretch>
            <a:fillRect/>
          </a:stretch>
        </p:blipFill>
        <p:spPr>
          <a:xfrm>
            <a:off x="16873162" y="7249312"/>
            <a:ext cx="1855497" cy="1363628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.parquet"/>
          <p:cNvSpPr/>
          <p:nvPr/>
        </p:nvSpPr>
        <p:spPr>
          <a:xfrm>
            <a:off x="15972110" y="8714574"/>
            <a:ext cx="3657601" cy="555753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2438400">
              <a:spcBef>
                <a:spcPts val="0"/>
              </a:spcBef>
              <a:defRPr sz="2400"/>
            </a:lvl1pPr>
          </a:lstStyle>
          <a:p>
            <a:pPr/>
            <a:r>
              <a:t>.parquet</a:t>
            </a:r>
          </a:p>
        </p:txBody>
      </p:sp>
      <p:sp>
        <p:nvSpPr>
          <p:cNvPr id="270" name="Linien"/>
          <p:cNvSpPr/>
          <p:nvPr/>
        </p:nvSpPr>
        <p:spPr>
          <a:xfrm>
            <a:off x="6817753" y="8094873"/>
            <a:ext cx="1855392" cy="1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1" name="Linien"/>
          <p:cNvSpPr/>
          <p:nvPr/>
        </p:nvSpPr>
        <p:spPr>
          <a:xfrm>
            <a:off x="10843271" y="8094873"/>
            <a:ext cx="1855392" cy="1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2" name="Linien"/>
          <p:cNvSpPr/>
          <p:nvPr/>
        </p:nvSpPr>
        <p:spPr>
          <a:xfrm>
            <a:off x="14995788" y="8058143"/>
            <a:ext cx="1855392" cy="1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73" name="pasted-movie.png" descr="pasted-movie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20921632" y="6949597"/>
            <a:ext cx="1922152" cy="1922152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Data Analysis"/>
          <p:cNvSpPr/>
          <p:nvPr/>
        </p:nvSpPr>
        <p:spPr>
          <a:xfrm>
            <a:off x="20053908" y="8973348"/>
            <a:ext cx="3657601" cy="555753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2438400">
              <a:spcBef>
                <a:spcPts val="0"/>
              </a:spcBef>
              <a:defRPr sz="2400"/>
            </a:lvl1pPr>
          </a:lstStyle>
          <a:p>
            <a:pPr/>
            <a:r>
              <a:t>Data Analysis</a:t>
            </a:r>
          </a:p>
        </p:txBody>
      </p:sp>
      <p:sp>
        <p:nvSpPr>
          <p:cNvPr id="275" name="Linien"/>
          <p:cNvSpPr/>
          <p:nvPr/>
        </p:nvSpPr>
        <p:spPr>
          <a:xfrm>
            <a:off x="18799832" y="8094873"/>
            <a:ext cx="1855391" cy="1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76" name="pasted-movie.png" descr="pasted-movi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85827" y="7191002"/>
            <a:ext cx="1572105" cy="1572105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Enriched Dataset"/>
          <p:cNvSpPr/>
          <p:nvPr/>
        </p:nvSpPr>
        <p:spPr>
          <a:xfrm>
            <a:off x="43079" y="8864706"/>
            <a:ext cx="3657601" cy="555753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2438400">
              <a:spcBef>
                <a:spcPts val="0"/>
              </a:spcBef>
              <a:defRPr sz="2400"/>
            </a:lvl1pPr>
          </a:lstStyle>
          <a:p>
            <a:pPr/>
            <a:r>
              <a:t>Enriched Dataset</a:t>
            </a:r>
          </a:p>
        </p:txBody>
      </p:sp>
      <p:sp>
        <p:nvSpPr>
          <p:cNvPr id="278" name="Linien"/>
          <p:cNvSpPr/>
          <p:nvPr/>
        </p:nvSpPr>
        <p:spPr>
          <a:xfrm>
            <a:off x="2934182" y="8058143"/>
            <a:ext cx="1855392" cy="1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graphicFrame>
        <p:nvGraphicFramePr>
          <p:cNvPr id="279" name="Tabelle 1"/>
          <p:cNvGraphicFramePr/>
          <p:nvPr/>
        </p:nvGraphicFramePr>
        <p:xfrm>
          <a:off x="6832352" y="3128582"/>
          <a:ext cx="17726868" cy="8237695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{C7B018BB-80A7-4F77-B60F-C8B233D01FF8}</a:tableStyleId>
              </a:tblPr>
              <a:tblGrid>
                <a:gridCol w="5846786"/>
                <a:gridCol w="8276653"/>
              </a:tblGrid>
              <a:tr h="107781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sym typeface="Avenir Next Demi Bold"/>
                        </a:rPr>
                        <a:t>Action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sym typeface="Avenir Next Demi Bold"/>
                        </a:rPr>
                        <a:t>Extracted Values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077815">
                <a:tc>
                  <a:txBody>
                    <a:bodyPr/>
                    <a:lstStyle/>
                    <a:p>
                      <a:pPr defTabSz="457200">
                        <a:lnSpc>
                          <a:spcPct val="117999"/>
                        </a:lnSpc>
                        <a:defRPr b="0" sz="1800"/>
                      </a:pPr>
                      <a:r>
                        <a: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CalculateWeightAndTrimAction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AZFW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</a:tr>
              <a:tr h="1077815">
                <a:tc>
                  <a:txBody>
                    <a:bodyPr/>
                    <a:lstStyle/>
                    <a:p>
                      <a:pPr defTabSz="457200">
                        <a:lnSpc>
                          <a:spcPct val="117999"/>
                        </a:lnSpc>
                        <a:defRPr b="0" sz="1800"/>
                      </a:pPr>
                      <a:r>
                        <a: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CreateLoadSheetAction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ATOW, AZFW, EZFW, ATOF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</a:tr>
              <a:tr h="107781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latin typeface="Avenir Next Regular"/>
                          <a:ea typeface="Avenir Next Regular"/>
                          <a:cs typeface="Avenir Next Regular"/>
                        </a:rPr>
                        <a:t>CreateZFWMessageAction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EZFW, AZFW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</a:tr>
              <a:tr h="2338816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latin typeface="Avenir Next Regular"/>
                          <a:ea typeface="Avenir Next Regular"/>
                          <a:cs typeface="Avenir Next Regular"/>
                        </a:rPr>
                        <a:t>StorePaxDataAction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#Economy, #Business, #Male, #Female, #Children, #Infants, #EconomyCapacity, #BusinessCapacity, EconomyDistribution, BusinessDistribution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</a:tr>
              <a:tr h="120286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latin typeface="Avenir Next Regular"/>
                          <a:ea typeface="Avenir Next Regular"/>
                          <a:cs typeface="Avenir Next Regular"/>
                        </a:rPr>
                        <a:t>UpdateEstimatesAction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EZFW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</a:tr>
              <a:tr h="107655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latin typeface="Avenir Next Regular"/>
                          <a:ea typeface="Avenir Next Regular"/>
                          <a:cs typeface="Avenir Next Regular"/>
                        </a:rPr>
                        <a:t>UpdateFuelDataAction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ATOF, MTOF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80" name="A = Actual…"/>
          <p:cNvSpPr txBox="1"/>
          <p:nvPr/>
        </p:nvSpPr>
        <p:spPr>
          <a:xfrm>
            <a:off x="21150135" y="5742139"/>
            <a:ext cx="2701443" cy="3083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A = Actual</a:t>
            </a:r>
          </a:p>
          <a:p>
            <a:pPr>
              <a:defRPr sz="32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E = Estimated</a:t>
            </a:r>
          </a:p>
          <a:p>
            <a:pPr>
              <a:defRPr sz="32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M = Minimum</a:t>
            </a:r>
          </a:p>
          <a:p>
            <a:pPr>
              <a:defRPr sz="32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# = Count</a:t>
            </a:r>
          </a:p>
        </p:txBody>
      </p:sp>
      <p:sp>
        <p:nvSpPr>
          <p:cNvPr id="281" name="Text"/>
          <p:cNvSpPr txBox="1"/>
          <p:nvPr/>
        </p:nvSpPr>
        <p:spPr>
          <a:xfrm>
            <a:off x="12052427" y="12684760"/>
            <a:ext cx="279147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5E5E5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afterEffect" presetSubtype="0" presetID="6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261"/>
                                        </p:tgtEl>
                                      </p:cBhvr>
                                      <p:by x="49999" y="49999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after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743 -0.133307" origin="layout" pathEditMode="relative">
                                      <p:cBhvr>
                                        <p:cTn id="9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Class="entr" nodeType="with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ntr" nodeType="with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xit" nodeType="click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35" dur="500" fill="hold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Class="exit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39" dur="1500" fill="hold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Class="entr" nodeType="with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Class="entr" nodeType="with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click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Class="entr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Class="entr" nodeType="with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Class="entr" nodeType="click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Class="entr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Class="entr" nodeType="with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8" grpId="15"/>
      <p:bldP build="whole" bldLvl="1" animBg="1" rev="0" advAuto="0" spid="280" grpId="7"/>
      <p:bldP build="whole" bldLvl="1" animBg="1" rev="0" advAuto="0" spid="271" grpId="12"/>
      <p:bldP build="whole" bldLvl="1" animBg="1" rev="0" advAuto="0" spid="280" grpId="9"/>
      <p:bldP build="whole" bldLvl="1" animBg="1" rev="0" advAuto="0" spid="266" grpId="13"/>
      <p:bldP build="whole" bldLvl="1" animBg="1" rev="0" advAuto="0" spid="279" grpId="6"/>
      <p:bldP build="whole" bldLvl="1" animBg="1" rev="0" advAuto="0" spid="279" grpId="8"/>
      <p:bldP build="whole" bldLvl="1" animBg="1" rev="0" advAuto="0" spid="270" grpId="10"/>
      <p:bldP build="whole" bldLvl="1" animBg="1" rev="0" advAuto="0" spid="276" grpId="3"/>
      <p:bldP build="whole" bldLvl="1" animBg="1" rev="0" advAuto="0" spid="278" grpId="4"/>
      <p:bldP build="whole" bldLvl="1" animBg="1" rev="0" advAuto="0" spid="275" grpId="16"/>
      <p:bldP build="whole" bldLvl="1" animBg="1" rev="0" advAuto="0" spid="261" grpId="1"/>
      <p:bldP build="whole" bldLvl="1" animBg="1" rev="0" advAuto="0" spid="273" grpId="17"/>
      <p:bldP build="whole" bldLvl="1" animBg="1" rev="0" advAuto="0" spid="262" grpId="5"/>
      <p:bldP build="whole" bldLvl="1" animBg="1" rev="0" advAuto="0" spid="272" grpId="14"/>
      <p:bldP build="whole" bldLvl="1" animBg="1" rev="0" advAuto="0" spid="264" grpId="1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Data Enginee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Engineering</a:t>
            </a:r>
          </a:p>
        </p:txBody>
      </p:sp>
      <p:sp>
        <p:nvSpPr>
          <p:cNvPr id="286" name="Folien-Untertitel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7" name="Foliennummer"/>
          <p:cNvSpPr txBox="1"/>
          <p:nvPr>
            <p:ph type="sldNum" sz="quarter" idx="4294967295"/>
          </p:nvPr>
        </p:nvSpPr>
        <p:spPr>
          <a:xfrm>
            <a:off x="12061189" y="12684760"/>
            <a:ext cx="26162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8" name="logo.svg" descr="logo.sv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730975" y="11350578"/>
            <a:ext cx="2178060" cy="192215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8" name="Gruppieren"/>
          <p:cNvGrpSpPr/>
          <p:nvPr/>
        </p:nvGrpSpPr>
        <p:grpSpPr>
          <a:xfrm>
            <a:off x="-276945" y="4041351"/>
            <a:ext cx="23101115" cy="6042988"/>
            <a:chOff x="-1205884" y="0"/>
            <a:chExt cx="23101113" cy="6042987"/>
          </a:xfrm>
        </p:grpSpPr>
        <p:grpSp>
          <p:nvGrpSpPr>
            <p:cNvPr id="291" name="Gruppieren"/>
            <p:cNvGrpSpPr/>
            <p:nvPr/>
          </p:nvGrpSpPr>
          <p:grpSpPr>
            <a:xfrm>
              <a:off x="3102309" y="1847236"/>
              <a:ext cx="3657601" cy="2021015"/>
              <a:chOff x="0" y="0"/>
              <a:chExt cx="3657600" cy="2021014"/>
            </a:xfrm>
          </p:grpSpPr>
          <p:pic>
            <p:nvPicPr>
              <p:cNvPr id="289" name="Apache_Parquet_logo.svg" descr="Apache_Parquet_logo.sv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72239" b="0"/>
              <a:stretch>
                <a:fillRect/>
              </a:stretch>
            </p:blipFill>
            <p:spPr>
              <a:xfrm>
                <a:off x="901051" y="0"/>
                <a:ext cx="1855498" cy="136362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90" name="Caption"/>
              <p:cNvSpPr/>
              <p:nvPr/>
            </p:nvSpPr>
            <p:spPr>
              <a:xfrm>
                <a:off x="0" y="1465262"/>
                <a:ext cx="3657601" cy="555753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2438400">
                  <a:spcBef>
                    <a:spcPts val="0"/>
                  </a:spcBef>
                  <a:defRPr sz="2400"/>
                </a:lvl1pPr>
              </a:lstStyle>
              <a:p>
                <a:pPr/>
                <a:r>
                  <a:t>.parquet</a:t>
                </a:r>
              </a:p>
            </p:txBody>
          </p:sp>
        </p:grpSp>
        <p:pic>
          <p:nvPicPr>
            <p:cNvPr id="292" name="pasted-movie.png" descr="pasted-movi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 rot="5400000">
              <a:off x="1760996" y="1829196"/>
              <a:ext cx="1727201" cy="1727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95" name="Gruppieren"/>
            <p:cNvGrpSpPr/>
            <p:nvPr/>
          </p:nvGrpSpPr>
          <p:grpSpPr>
            <a:xfrm>
              <a:off x="-1205864" y="0"/>
              <a:ext cx="3657601" cy="1903184"/>
              <a:chOff x="0" y="0"/>
              <a:chExt cx="3657600" cy="1903183"/>
            </a:xfrm>
          </p:grpSpPr>
          <p:pic>
            <p:nvPicPr>
              <p:cNvPr id="293" name="pasted-movie.png" descr="pasted-movie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205884" y="0"/>
                <a:ext cx="1245833" cy="124583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94" name="Caption"/>
              <p:cNvSpPr/>
              <p:nvPr/>
            </p:nvSpPr>
            <p:spPr>
              <a:xfrm>
                <a:off x="0" y="1347431"/>
                <a:ext cx="3657601" cy="555753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2438400">
                  <a:spcBef>
                    <a:spcPts val="0"/>
                  </a:spcBef>
                  <a:defRPr sz="2400"/>
                </a:lvl1pPr>
              </a:lstStyle>
              <a:p>
                <a:pPr/>
                <a:r>
                  <a:t>Europe</a:t>
                </a:r>
              </a:p>
            </p:txBody>
          </p:sp>
        </p:grpSp>
        <p:grpSp>
          <p:nvGrpSpPr>
            <p:cNvPr id="298" name="Gruppieren"/>
            <p:cNvGrpSpPr/>
            <p:nvPr/>
          </p:nvGrpSpPr>
          <p:grpSpPr>
            <a:xfrm>
              <a:off x="-1205885" y="2069881"/>
              <a:ext cx="3657601" cy="1903184"/>
              <a:chOff x="0" y="0"/>
              <a:chExt cx="3657600" cy="1903183"/>
            </a:xfrm>
          </p:grpSpPr>
          <p:pic>
            <p:nvPicPr>
              <p:cNvPr id="296" name="pasted-movie.png" descr="pasted-movie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205884" y="0"/>
                <a:ext cx="1245833" cy="124583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97" name="Caption"/>
              <p:cNvSpPr/>
              <p:nvPr/>
            </p:nvSpPr>
            <p:spPr>
              <a:xfrm>
                <a:off x="0" y="1347431"/>
                <a:ext cx="3657601" cy="555753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2438400">
                  <a:spcBef>
                    <a:spcPts val="0"/>
                  </a:spcBef>
                  <a:defRPr sz="2400"/>
                </a:lvl1pPr>
              </a:lstStyle>
              <a:p>
                <a:pPr/>
                <a:r>
                  <a:t>America</a:t>
                </a:r>
              </a:p>
            </p:txBody>
          </p:sp>
        </p:grpSp>
        <p:grpSp>
          <p:nvGrpSpPr>
            <p:cNvPr id="301" name="Gruppieren"/>
            <p:cNvGrpSpPr/>
            <p:nvPr/>
          </p:nvGrpSpPr>
          <p:grpSpPr>
            <a:xfrm>
              <a:off x="-1205885" y="4139803"/>
              <a:ext cx="3657601" cy="1903185"/>
              <a:chOff x="0" y="0"/>
              <a:chExt cx="3657600" cy="1903183"/>
            </a:xfrm>
          </p:grpSpPr>
          <p:pic>
            <p:nvPicPr>
              <p:cNvPr id="299" name="pasted-movie.png" descr="pasted-movie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205884" y="0"/>
                <a:ext cx="1245833" cy="124583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00" name="Caption"/>
              <p:cNvSpPr/>
              <p:nvPr/>
            </p:nvSpPr>
            <p:spPr>
              <a:xfrm>
                <a:off x="0" y="1347431"/>
                <a:ext cx="3657601" cy="555753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2438400">
                  <a:spcBef>
                    <a:spcPts val="0"/>
                  </a:spcBef>
                  <a:defRPr sz="2400"/>
                </a:lvl1pPr>
              </a:lstStyle>
              <a:p>
                <a:pPr/>
                <a:r>
                  <a:t>Asia</a:t>
                </a:r>
              </a:p>
            </p:txBody>
          </p:sp>
        </p:grpSp>
        <p:sp>
          <p:nvSpPr>
            <p:cNvPr id="302" name="Linien"/>
            <p:cNvSpPr/>
            <p:nvPr/>
          </p:nvSpPr>
          <p:spPr>
            <a:xfrm>
              <a:off x="12901010" y="2641620"/>
              <a:ext cx="1855391" cy="1"/>
            </a:xfrm>
            <a:prstGeom prst="line">
              <a:avLst/>
            </a:prstGeom>
            <a:noFill/>
            <a:ln w="1397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grpSp>
          <p:nvGrpSpPr>
            <p:cNvPr id="305" name="Gruppieren"/>
            <p:cNvGrpSpPr/>
            <p:nvPr/>
          </p:nvGrpSpPr>
          <p:grpSpPr>
            <a:xfrm>
              <a:off x="6726644" y="468858"/>
              <a:ext cx="3657601" cy="2021016"/>
              <a:chOff x="0" y="0"/>
              <a:chExt cx="3657600" cy="2021014"/>
            </a:xfrm>
          </p:grpSpPr>
          <p:pic>
            <p:nvPicPr>
              <p:cNvPr id="303" name="pasted-movie.png" descr="pasted-movie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146968" y="0"/>
                <a:ext cx="1363664" cy="136366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04" name="Caption"/>
              <p:cNvSpPr/>
              <p:nvPr/>
            </p:nvSpPr>
            <p:spPr>
              <a:xfrm>
                <a:off x="0" y="1465262"/>
                <a:ext cx="3657601" cy="555753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2438400">
                  <a:spcBef>
                    <a:spcPts val="0"/>
                  </a:spcBef>
                  <a:defRPr sz="2400"/>
                </a:lvl1pPr>
              </a:lstStyle>
              <a:p>
                <a:pPr/>
                <a:r>
                  <a:t>Geographic Data</a:t>
                </a:r>
              </a:p>
            </p:txBody>
          </p:sp>
        </p:grpSp>
        <p:sp>
          <p:nvSpPr>
            <p:cNvPr id="306" name="Linien"/>
            <p:cNvSpPr/>
            <p:nvPr/>
          </p:nvSpPr>
          <p:spPr>
            <a:xfrm>
              <a:off x="6373917" y="2692796"/>
              <a:ext cx="4317555" cy="1"/>
            </a:xfrm>
            <a:prstGeom prst="line">
              <a:avLst/>
            </a:prstGeom>
            <a:noFill/>
            <a:ln w="1397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07" name="Pluszeichen"/>
            <p:cNvSpPr/>
            <p:nvPr/>
          </p:nvSpPr>
          <p:spPr>
            <a:xfrm>
              <a:off x="6978072" y="809949"/>
              <a:ext cx="681482" cy="681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fill="norm" stroke="1" extrusionOk="0">
                  <a:moveTo>
                    <a:pt x="8909" y="0"/>
                  </a:moveTo>
                  <a:cubicBezTo>
                    <a:pt x="8827" y="0"/>
                    <a:pt x="8758" y="68"/>
                    <a:pt x="8758" y="151"/>
                  </a:cubicBezTo>
                  <a:lnTo>
                    <a:pt x="8758" y="8694"/>
                  </a:lnTo>
                  <a:cubicBezTo>
                    <a:pt x="8758" y="8730"/>
                    <a:pt x="8730" y="8759"/>
                    <a:pt x="8693" y="8759"/>
                  </a:cubicBezTo>
                  <a:lnTo>
                    <a:pt x="151" y="8759"/>
                  </a:lnTo>
                  <a:cubicBezTo>
                    <a:pt x="68" y="8759"/>
                    <a:pt x="0" y="8826"/>
                    <a:pt x="0" y="8910"/>
                  </a:cubicBezTo>
                  <a:lnTo>
                    <a:pt x="0" y="12690"/>
                  </a:lnTo>
                  <a:cubicBezTo>
                    <a:pt x="0" y="12773"/>
                    <a:pt x="68" y="12841"/>
                    <a:pt x="151" y="12841"/>
                  </a:cubicBezTo>
                  <a:lnTo>
                    <a:pt x="8693" y="12841"/>
                  </a:lnTo>
                  <a:cubicBezTo>
                    <a:pt x="8730" y="12841"/>
                    <a:pt x="8758" y="12870"/>
                    <a:pt x="8758" y="12906"/>
                  </a:cubicBezTo>
                  <a:lnTo>
                    <a:pt x="8758" y="21449"/>
                  </a:lnTo>
                  <a:cubicBezTo>
                    <a:pt x="8758" y="21532"/>
                    <a:pt x="8826" y="21600"/>
                    <a:pt x="8909" y="21600"/>
                  </a:cubicBezTo>
                  <a:lnTo>
                    <a:pt x="12690" y="21600"/>
                  </a:lnTo>
                  <a:cubicBezTo>
                    <a:pt x="12773" y="21600"/>
                    <a:pt x="12841" y="21532"/>
                    <a:pt x="12841" y="21449"/>
                  </a:cubicBezTo>
                  <a:lnTo>
                    <a:pt x="12841" y="12906"/>
                  </a:lnTo>
                  <a:cubicBezTo>
                    <a:pt x="12841" y="12870"/>
                    <a:pt x="12870" y="12841"/>
                    <a:pt x="12906" y="12841"/>
                  </a:cubicBezTo>
                  <a:lnTo>
                    <a:pt x="21449" y="12841"/>
                  </a:lnTo>
                  <a:cubicBezTo>
                    <a:pt x="21531" y="12841"/>
                    <a:pt x="21600" y="12773"/>
                    <a:pt x="21599" y="12690"/>
                  </a:cubicBezTo>
                  <a:lnTo>
                    <a:pt x="21599" y="8910"/>
                  </a:lnTo>
                  <a:cubicBezTo>
                    <a:pt x="21599" y="8827"/>
                    <a:pt x="21532" y="8759"/>
                    <a:pt x="21449" y="8759"/>
                  </a:cubicBezTo>
                  <a:lnTo>
                    <a:pt x="12906" y="8759"/>
                  </a:lnTo>
                  <a:cubicBezTo>
                    <a:pt x="12870" y="8759"/>
                    <a:pt x="12841" y="8730"/>
                    <a:pt x="12841" y="8694"/>
                  </a:cubicBezTo>
                  <a:lnTo>
                    <a:pt x="12841" y="151"/>
                  </a:lnTo>
                  <a:cubicBezTo>
                    <a:pt x="12841" y="68"/>
                    <a:pt x="12773" y="0"/>
                    <a:pt x="12690" y="0"/>
                  </a:cubicBezTo>
                  <a:lnTo>
                    <a:pt x="890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1303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grpSp>
          <p:nvGrpSpPr>
            <p:cNvPr id="310" name="Gruppieren"/>
            <p:cNvGrpSpPr/>
            <p:nvPr/>
          </p:nvGrpSpPr>
          <p:grpSpPr>
            <a:xfrm>
              <a:off x="10163887" y="1777682"/>
              <a:ext cx="3657601" cy="2229456"/>
              <a:chOff x="0" y="0"/>
              <a:chExt cx="3657600" cy="2229455"/>
            </a:xfrm>
          </p:grpSpPr>
          <p:pic>
            <p:nvPicPr>
              <p:cNvPr id="308" name="pasted-movie.png" descr="pasted-movie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1042748" y="0"/>
                <a:ext cx="1572104" cy="157210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09" name="Caption"/>
              <p:cNvSpPr/>
              <p:nvPr/>
            </p:nvSpPr>
            <p:spPr>
              <a:xfrm>
                <a:off x="0" y="1673703"/>
                <a:ext cx="3657601" cy="555753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2438400">
                  <a:spcBef>
                    <a:spcPts val="0"/>
                  </a:spcBef>
                  <a:defRPr sz="2400"/>
                </a:lvl1pPr>
              </a:lstStyle>
              <a:p>
                <a:pPr/>
                <a:r>
                  <a:t>Enriched Dataset</a:t>
                </a:r>
              </a:p>
            </p:txBody>
          </p:sp>
        </p:grpSp>
        <p:grpSp>
          <p:nvGrpSpPr>
            <p:cNvPr id="313" name="Gruppieren"/>
            <p:cNvGrpSpPr/>
            <p:nvPr/>
          </p:nvGrpSpPr>
          <p:grpSpPr>
            <a:xfrm>
              <a:off x="13977700" y="1751967"/>
              <a:ext cx="3657601" cy="2021015"/>
              <a:chOff x="0" y="0"/>
              <a:chExt cx="3657600" cy="2021014"/>
            </a:xfrm>
          </p:grpSpPr>
          <p:pic>
            <p:nvPicPr>
              <p:cNvPr id="311" name="Apache_Parquet_logo.svg" descr="Apache_Parquet_logo.sv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0" r="72239" b="0"/>
              <a:stretch>
                <a:fillRect/>
              </a:stretch>
            </p:blipFill>
            <p:spPr>
              <a:xfrm>
                <a:off x="901051" y="0"/>
                <a:ext cx="1855498" cy="136362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12" name="Caption"/>
              <p:cNvSpPr/>
              <p:nvPr/>
            </p:nvSpPr>
            <p:spPr>
              <a:xfrm>
                <a:off x="0" y="1465262"/>
                <a:ext cx="3657601" cy="555753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2438400">
                  <a:spcBef>
                    <a:spcPts val="0"/>
                  </a:spcBef>
                  <a:defRPr sz="2400"/>
                </a:lvl1pPr>
              </a:lstStyle>
              <a:p>
                <a:pPr/>
                <a:r>
                  <a:t>.parquet</a:t>
                </a:r>
              </a:p>
            </p:txBody>
          </p:sp>
        </p:grpSp>
        <p:sp>
          <p:nvSpPr>
            <p:cNvPr id="314" name="Linien"/>
            <p:cNvSpPr/>
            <p:nvPr/>
          </p:nvSpPr>
          <p:spPr>
            <a:xfrm>
              <a:off x="16965939" y="2641620"/>
              <a:ext cx="1855392" cy="1"/>
            </a:xfrm>
            <a:prstGeom prst="line">
              <a:avLst/>
            </a:prstGeom>
            <a:noFill/>
            <a:ln w="1397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grpSp>
          <p:nvGrpSpPr>
            <p:cNvPr id="317" name="Gruppieren"/>
            <p:cNvGrpSpPr/>
            <p:nvPr/>
          </p:nvGrpSpPr>
          <p:grpSpPr>
            <a:xfrm>
              <a:off x="18237629" y="1188764"/>
              <a:ext cx="3657601" cy="2847706"/>
              <a:chOff x="0" y="0"/>
              <a:chExt cx="3657600" cy="2847705"/>
            </a:xfrm>
          </p:grpSpPr>
          <p:pic>
            <p:nvPicPr>
              <p:cNvPr id="315" name="pasted-movie.png" descr="pasted-movie.png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733623" y="0"/>
                <a:ext cx="2190294" cy="21902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16" name="Caption"/>
              <p:cNvSpPr/>
              <p:nvPr/>
            </p:nvSpPr>
            <p:spPr>
              <a:xfrm>
                <a:off x="0" y="2291953"/>
                <a:ext cx="3657601" cy="555753"/>
              </a:xfrm>
              <a:prstGeom prst="roundRect">
                <a:avLst>
                  <a:gd name="adj" fmla="val 0"/>
                </a:avLst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2438400">
                  <a:spcBef>
                    <a:spcPts val="0"/>
                  </a:spcBef>
                  <a:defRPr sz="2400"/>
                </a:lvl1pPr>
              </a:lstStyle>
              <a:p>
                <a:pPr/>
                <a:r>
                  <a:t>Data Exploration</a:t>
                </a:r>
              </a:p>
            </p:txBody>
          </p:sp>
        </p:grpSp>
      </p:grpSp>
      <p:pic>
        <p:nvPicPr>
          <p:cNvPr id="319" name="pasted-movie.png" descr="pasted-movi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065907" y="7308821"/>
            <a:ext cx="1572104" cy="1572104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Aktionen filtern"/>
          <p:cNvSpPr/>
          <p:nvPr/>
        </p:nvSpPr>
        <p:spPr>
          <a:xfrm>
            <a:off x="4023158" y="8982524"/>
            <a:ext cx="3657601" cy="555753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2438400">
              <a:spcBef>
                <a:spcPts val="0"/>
              </a:spcBef>
              <a:defRPr sz="2400"/>
            </a:lvl1pPr>
          </a:lstStyle>
          <a:p>
            <a:pPr/>
            <a:r>
              <a:t>Aktionen filtern</a:t>
            </a:r>
          </a:p>
        </p:txBody>
      </p:sp>
      <p:pic>
        <p:nvPicPr>
          <p:cNvPr id="321" name="pasted-movie.png" descr="pasted-movi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688058" y="6572122"/>
            <a:ext cx="2177914" cy="2177913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Data Cleansing &amp; Extraction"/>
          <p:cNvSpPr/>
          <p:nvPr/>
        </p:nvSpPr>
        <p:spPr>
          <a:xfrm>
            <a:off x="7948283" y="8851772"/>
            <a:ext cx="3657601" cy="967537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2438400">
              <a:spcBef>
                <a:spcPts val="0"/>
              </a:spcBef>
              <a:defRPr sz="2400"/>
            </a:lvl1pPr>
          </a:lstStyle>
          <a:p>
            <a:pPr/>
            <a:r>
              <a:t>Data Cleansing &amp; Extraction</a:t>
            </a:r>
          </a:p>
        </p:txBody>
      </p:sp>
      <p:pic>
        <p:nvPicPr>
          <p:cNvPr id="323" name="pasted-movie.png" descr="pasted-movi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108061" y="7145132"/>
            <a:ext cx="1572105" cy="1572105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Analysis Dataset"/>
          <p:cNvSpPr/>
          <p:nvPr/>
        </p:nvSpPr>
        <p:spPr>
          <a:xfrm>
            <a:off x="12065313" y="8818836"/>
            <a:ext cx="3657601" cy="555753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2438400">
              <a:spcBef>
                <a:spcPts val="0"/>
              </a:spcBef>
              <a:defRPr sz="2400"/>
            </a:lvl1pPr>
          </a:lstStyle>
          <a:p>
            <a:pPr/>
            <a:r>
              <a:t>Analysis Dataset</a:t>
            </a:r>
          </a:p>
        </p:txBody>
      </p:sp>
      <p:pic>
        <p:nvPicPr>
          <p:cNvPr id="325" name="Apache_Parquet_logo.svg" descr="Apache_Parquet_logo.svg"/>
          <p:cNvPicPr>
            <a:picLocks noChangeAspect="1"/>
          </p:cNvPicPr>
          <p:nvPr/>
        </p:nvPicPr>
        <p:blipFill>
          <a:blip r:embed="rId4">
            <a:extLst/>
          </a:blip>
          <a:srcRect l="0" t="0" r="72239" b="0"/>
          <a:stretch>
            <a:fillRect/>
          </a:stretch>
        </p:blipFill>
        <p:spPr>
          <a:xfrm>
            <a:off x="16873162" y="7249312"/>
            <a:ext cx="1855497" cy="1363628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.parquet"/>
          <p:cNvSpPr/>
          <p:nvPr/>
        </p:nvSpPr>
        <p:spPr>
          <a:xfrm>
            <a:off x="15972110" y="8714575"/>
            <a:ext cx="3657601" cy="555753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2438400">
              <a:spcBef>
                <a:spcPts val="0"/>
              </a:spcBef>
              <a:defRPr sz="2400"/>
            </a:lvl1pPr>
          </a:lstStyle>
          <a:p>
            <a:pPr/>
            <a:r>
              <a:t>.parquet</a:t>
            </a:r>
          </a:p>
        </p:txBody>
      </p:sp>
      <p:sp>
        <p:nvSpPr>
          <p:cNvPr id="327" name="Linien"/>
          <p:cNvSpPr/>
          <p:nvPr/>
        </p:nvSpPr>
        <p:spPr>
          <a:xfrm>
            <a:off x="6817753" y="8094873"/>
            <a:ext cx="1855392" cy="1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28" name="Linien"/>
          <p:cNvSpPr/>
          <p:nvPr/>
        </p:nvSpPr>
        <p:spPr>
          <a:xfrm>
            <a:off x="10843271" y="8094873"/>
            <a:ext cx="1855392" cy="1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29" name="Linien"/>
          <p:cNvSpPr/>
          <p:nvPr/>
        </p:nvSpPr>
        <p:spPr>
          <a:xfrm>
            <a:off x="14995788" y="8058143"/>
            <a:ext cx="1855392" cy="1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330" name="pasted-movie.png" descr="pasted-movie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20921633" y="6949597"/>
            <a:ext cx="1922152" cy="1922152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Data Analysis"/>
          <p:cNvSpPr/>
          <p:nvPr/>
        </p:nvSpPr>
        <p:spPr>
          <a:xfrm>
            <a:off x="20053908" y="8973348"/>
            <a:ext cx="3657601" cy="555753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2438400">
              <a:spcBef>
                <a:spcPts val="0"/>
              </a:spcBef>
              <a:defRPr sz="2400"/>
            </a:lvl1pPr>
          </a:lstStyle>
          <a:p>
            <a:pPr/>
            <a:r>
              <a:t>Data Analysis</a:t>
            </a:r>
          </a:p>
        </p:txBody>
      </p:sp>
      <p:sp>
        <p:nvSpPr>
          <p:cNvPr id="332" name="Linien"/>
          <p:cNvSpPr/>
          <p:nvPr/>
        </p:nvSpPr>
        <p:spPr>
          <a:xfrm>
            <a:off x="18799832" y="8094873"/>
            <a:ext cx="1855392" cy="1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333" name="pasted-movie.png" descr="pasted-movi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85827" y="7191002"/>
            <a:ext cx="1572105" cy="1572105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Enriched Dataset"/>
          <p:cNvSpPr/>
          <p:nvPr/>
        </p:nvSpPr>
        <p:spPr>
          <a:xfrm>
            <a:off x="43079" y="8864706"/>
            <a:ext cx="3657601" cy="555753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2438400">
              <a:spcBef>
                <a:spcPts val="0"/>
              </a:spcBef>
              <a:defRPr sz="2400"/>
            </a:lvl1pPr>
          </a:lstStyle>
          <a:p>
            <a:pPr/>
            <a:r>
              <a:t>Enriched Dataset</a:t>
            </a:r>
          </a:p>
        </p:txBody>
      </p:sp>
      <p:sp>
        <p:nvSpPr>
          <p:cNvPr id="335" name="Linien"/>
          <p:cNvSpPr/>
          <p:nvPr/>
        </p:nvSpPr>
        <p:spPr>
          <a:xfrm>
            <a:off x="2934182" y="8058143"/>
            <a:ext cx="1855392" cy="1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graphicFrame>
        <p:nvGraphicFramePr>
          <p:cNvPr id="336" name="Tabelle 1"/>
          <p:cNvGraphicFramePr/>
          <p:nvPr/>
        </p:nvGraphicFramePr>
        <p:xfrm>
          <a:off x="6832352" y="3128583"/>
          <a:ext cx="17726868" cy="8237694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{C7B018BB-80A7-4F77-B60F-C8B233D01FF8}</a:tableStyleId>
              </a:tblPr>
              <a:tblGrid>
                <a:gridCol w="5846786"/>
                <a:gridCol w="8276653"/>
              </a:tblGrid>
              <a:tr h="107781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sym typeface="Avenir Next Demi Bold"/>
                        </a:rPr>
                        <a:t>Action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sym typeface="Avenir Next Demi Bold"/>
                        </a:rPr>
                        <a:t>Extracted Values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077815">
                <a:tc>
                  <a:txBody>
                    <a:bodyPr/>
                    <a:lstStyle/>
                    <a:p>
                      <a:pPr defTabSz="457200">
                        <a:lnSpc>
                          <a:spcPct val="117999"/>
                        </a:lnSpc>
                        <a:defRPr b="0" sz="1800"/>
                      </a:pPr>
                      <a:r>
                        <a: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CalculateWeightAndTrimAction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AZFW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</a:tr>
              <a:tr h="1077815">
                <a:tc>
                  <a:txBody>
                    <a:bodyPr/>
                    <a:lstStyle/>
                    <a:p>
                      <a:pPr defTabSz="457200">
                        <a:lnSpc>
                          <a:spcPct val="117999"/>
                        </a:lnSpc>
                        <a:defRPr b="0" sz="1800"/>
                      </a:pPr>
                      <a:r>
                        <a: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CreateLoadSheetAction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ATOW, AZFW, EZFW, ATOF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</a:tr>
              <a:tr h="107781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latin typeface="Avenir Next Regular"/>
                          <a:ea typeface="Avenir Next Regular"/>
                          <a:cs typeface="Avenir Next Regular"/>
                        </a:rPr>
                        <a:t>CreateZFWMessageAction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EZFW, AZFW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</a:tr>
              <a:tr h="2338816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latin typeface="Avenir Next Regular"/>
                          <a:ea typeface="Avenir Next Regular"/>
                          <a:cs typeface="Avenir Next Regular"/>
                        </a:rPr>
                        <a:t>StorePaxDataAction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#Economy, #Business, #Male, #Female, #Children, #Infants, #EconomyCapacity, #BusinessCapacity, EconomyDistribution, BusinessDistribution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</a:tr>
              <a:tr h="120286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latin typeface="Avenir Next Regular"/>
                          <a:ea typeface="Avenir Next Regular"/>
                          <a:cs typeface="Avenir Next Regular"/>
                        </a:rPr>
                        <a:t>UpdateEstimatesAction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EZFW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</a:tr>
              <a:tr h="107655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latin typeface="Avenir Next Regular"/>
                          <a:ea typeface="Avenir Next Regular"/>
                          <a:cs typeface="Avenir Next Regular"/>
                        </a:rPr>
                        <a:t>UpdateFuelDataAction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/>
                        <a:t>ATOF, MTOF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37" name="A = Actual…"/>
          <p:cNvSpPr txBox="1"/>
          <p:nvPr/>
        </p:nvSpPr>
        <p:spPr>
          <a:xfrm>
            <a:off x="21150135" y="5742139"/>
            <a:ext cx="2701443" cy="3083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A = Actual</a:t>
            </a:r>
          </a:p>
          <a:p>
            <a:pPr>
              <a:defRPr sz="32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E = Estimated</a:t>
            </a:r>
          </a:p>
          <a:p>
            <a:pPr>
              <a:defRPr sz="32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M = Minimum</a:t>
            </a:r>
          </a:p>
          <a:p>
            <a:pPr>
              <a:defRPr sz="32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# = Count</a:t>
            </a:r>
          </a:p>
        </p:txBody>
      </p:sp>
      <p:sp>
        <p:nvSpPr>
          <p:cNvPr id="338" name="Text"/>
          <p:cNvSpPr txBox="1"/>
          <p:nvPr/>
        </p:nvSpPr>
        <p:spPr>
          <a:xfrm>
            <a:off x="12061189" y="12684760"/>
            <a:ext cx="26162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5E5E5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Subtype="0" presetID="6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318"/>
                                        </p:tgtEl>
                                      </p:cBhvr>
                                      <p:by x="49999" y="49999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after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743 -0.133307" origin="layout" pathEditMode="relative">
                                      <p:cBhvr>
                                        <p:cTn id="9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Class="entr" nodeType="with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ntr" nodeType="with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xit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xit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41" dur="500" fill="hold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Class="exit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45" dur="500" fill="hold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Class="entr" nodeType="with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entr" nodeType="click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Class="entr" nodeType="with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Class="entr" nodeType="click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Class="entr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Class="entr" nodeType="with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Class="entr" nodeType="click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Class="entr" nodeType="after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Class="entr" nodeType="with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9" grpId="16"/>
      <p:bldP build="whole" bldLvl="1" animBg="1" rev="0" advAuto="0" spid="332" grpId="18"/>
      <p:bldP build="whole" bldLvl="1" animBg="1" rev="0" advAuto="0" spid="323" grpId="15"/>
      <p:bldP build="whole" bldLvl="1" animBg="1" rev="0" advAuto="0" spid="325" grpId="17"/>
      <p:bldP build="whole" bldLvl="1" animBg="1" rev="0" advAuto="0" spid="337" grpId="8"/>
      <p:bldP build="whole" bldLvl="1" animBg="1" rev="0" advAuto="0" spid="318" grpId="1"/>
      <p:bldP build="whole" bldLvl="1" animBg="1" rev="0" advAuto="0" spid="321" grpId="13"/>
      <p:bldP build="whole" bldLvl="1" animBg="1" rev="0" advAuto="0" spid="333" grpId="3"/>
      <p:bldP build="whole" bldLvl="1" animBg="1" rev="0" advAuto="0" spid="337" grpId="11"/>
      <p:bldP build="whole" bldLvl="1" animBg="1" rev="0" advAuto="0" spid="330" grpId="19"/>
      <p:bldP build="whole" bldLvl="1" animBg="1" rev="0" advAuto="0" spid="336" grpId="6"/>
      <p:bldP build="whole" bldLvl="1" animBg="1" rev="0" advAuto="0" spid="318" grpId="7"/>
      <p:bldP build="whole" bldLvl="1" animBg="1" rev="0" advAuto="0" spid="319" grpId="5"/>
      <p:bldP build="whole" bldLvl="1" animBg="1" rev="0" advAuto="0" spid="318" grpId="9"/>
      <p:bldP build="whole" bldLvl="1" animBg="1" rev="0" advAuto="0" spid="336" grpId="10"/>
      <p:bldP build="whole" bldLvl="1" animBg="1" rev="0" advAuto="0" spid="328" grpId="14"/>
      <p:bldP build="whole" bldLvl="1" animBg="1" rev="0" advAuto="0" spid="335" grpId="4"/>
      <p:bldP build="whole" bldLvl="1" animBg="1" rev="0" advAuto="0" spid="327" grpId="12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